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Cabin"/>
      <p:regular r:id="rId12"/>
      <p:bold r:id="rId13"/>
      <p:italic r:id="rId14"/>
      <p:boldItalic r:id="rId15"/>
    </p:embeddedFont>
    <p:embeddedFont>
      <p:font typeface="Gill San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KQ5CYdCnE59RrjqEGPT8zQmKj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abin-bold.fntdata"/><Relationship Id="rId18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12" Type="http://schemas.openxmlformats.org/officeDocument/2006/relationships/font" Target="fonts/Cabin-regular.fntdata"/><Relationship Id="rId17" Type="http://schemas.openxmlformats.org/officeDocument/2006/relationships/font" Target="fonts/GillSans-bold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GillSans-regular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Cabin-bold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abin-italic.fntdata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">
  <p:cSld name="Cover - Full Pho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rgbClr val="BA0C2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BA0C2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" name="Google Shape;17;p9"/>
          <p:cNvSpPr txBox="1"/>
          <p:nvPr>
            <p:ph idx="10" type="dt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1" type="ftr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0" name="Google Shape;20;p9"/>
          <p:cNvSpPr txBox="1"/>
          <p:nvPr>
            <p:ph idx="1" type="body"/>
          </p:nvPr>
        </p:nvSpPr>
        <p:spPr>
          <a:xfrm rot="-5400000">
            <a:off x="10494089" y="1436283"/>
            <a:ext cx="2743200" cy="17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181"/>
              <a:buFont typeface="Cabin"/>
              <a:buNone/>
              <a:defRPr b="0" i="0" sz="1181" u="none" cap="none" strike="noStrik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2194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844"/>
              <a:buFont typeface="Arial"/>
              <a:buChar char="•"/>
              <a:defRPr b="0" i="0" sz="843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82194" lvl="1" marL="914400" marR="0" algn="l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>
                <a:srgbClr val="635C5B"/>
              </a:buClr>
              <a:buSzPts val="844"/>
              <a:buFont typeface="Arial"/>
              <a:buChar char="–"/>
              <a:defRPr b="0" i="0" sz="843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76860" lvl="2" marL="1371600" marR="0" algn="l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>
                <a:srgbClr val="6C6463"/>
              </a:buClr>
              <a:buSzPts val="760"/>
              <a:buFont typeface="Arial"/>
              <a:buChar char="•"/>
              <a:defRPr b="0" i="0" sz="76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71462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75"/>
              <a:buFont typeface="Arial"/>
              <a:buChar char="–"/>
              <a:defRPr b="0" i="0" sz="675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66128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591"/>
              <a:buFont typeface="Arial"/>
              <a:buChar char="»"/>
              <a:defRPr b="0" i="0" sz="591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82194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•"/>
              <a:defRPr b="0" i="0" sz="843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82194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•"/>
              <a:defRPr b="0" i="0" sz="843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82194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•"/>
              <a:defRPr b="0" i="0" sz="843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2194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•"/>
              <a:defRPr b="0" i="0" sz="843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635C5B"/>
              </a:buClr>
              <a:buSzPts val="254"/>
              <a:buFont typeface="Cabin"/>
              <a:buNone/>
              <a:defRPr b="0" i="0" sz="254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algn="r">
              <a:spcBef>
                <a:spcPts val="0"/>
              </a:spcBef>
              <a:buClr>
                <a:srgbClr val="635C5B"/>
              </a:buClr>
              <a:buSzPts val="254"/>
              <a:buFont typeface="Cabin"/>
              <a:buNone/>
              <a:defRPr b="0" i="0" sz="254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algn="r">
              <a:spcBef>
                <a:spcPts val="0"/>
              </a:spcBef>
              <a:buClr>
                <a:srgbClr val="635C5B"/>
              </a:buClr>
              <a:buSzPts val="254"/>
              <a:buFont typeface="Cabin"/>
              <a:buNone/>
              <a:defRPr b="0" i="0" sz="254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algn="r">
              <a:spcBef>
                <a:spcPts val="0"/>
              </a:spcBef>
              <a:buClr>
                <a:srgbClr val="635C5B"/>
              </a:buClr>
              <a:buSzPts val="254"/>
              <a:buFont typeface="Cabin"/>
              <a:buNone/>
              <a:defRPr b="0" i="0" sz="254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algn="r">
              <a:spcBef>
                <a:spcPts val="0"/>
              </a:spcBef>
              <a:buClr>
                <a:srgbClr val="635C5B"/>
              </a:buClr>
              <a:buSzPts val="254"/>
              <a:buFont typeface="Cabin"/>
              <a:buNone/>
              <a:defRPr b="0" i="0" sz="254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algn="r">
              <a:spcBef>
                <a:spcPts val="0"/>
              </a:spcBef>
              <a:buClr>
                <a:srgbClr val="635C5B"/>
              </a:buClr>
              <a:buSzPts val="254"/>
              <a:buFont typeface="Cabin"/>
              <a:buNone/>
              <a:defRPr b="0" i="0" sz="254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algn="r">
              <a:spcBef>
                <a:spcPts val="0"/>
              </a:spcBef>
              <a:buClr>
                <a:srgbClr val="635C5B"/>
              </a:buClr>
              <a:buSzPts val="254"/>
              <a:buFont typeface="Cabin"/>
              <a:buNone/>
              <a:defRPr b="0" i="0" sz="254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algn="r">
              <a:spcBef>
                <a:spcPts val="0"/>
              </a:spcBef>
              <a:buClr>
                <a:srgbClr val="635C5B"/>
              </a:buClr>
              <a:buSzPts val="254"/>
              <a:buFont typeface="Cabin"/>
              <a:buNone/>
              <a:defRPr b="0" i="0" sz="254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algn="r">
              <a:spcBef>
                <a:spcPts val="0"/>
              </a:spcBef>
              <a:buClr>
                <a:srgbClr val="635C5B"/>
              </a:buClr>
              <a:buSzPts val="254"/>
              <a:buFont typeface="Cabin"/>
              <a:buNone/>
              <a:defRPr b="0" i="0" sz="254" u="none" cap="none" strike="noStrik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idx="12" type="sldNum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219456" y="146304"/>
            <a:ext cx="11769344" cy="6559296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609344" y="2255521"/>
            <a:ext cx="9704699" cy="1690314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DESCRIPCIONES DE PUESTO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t/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589" y="358445"/>
            <a:ext cx="2567368" cy="103465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2085855" y="329565"/>
            <a:ext cx="7752067" cy="844133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81"/>
              <a:buNone/>
            </a:pPr>
            <a:r>
              <a:rPr b="1" i="0" lang="es-ES" sz="3200" u="none" cap="none" strike="noStrike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AGENDA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2085855" y="1628403"/>
            <a:ext cx="7804547" cy="4420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2194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844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Objetivo del ejercicio</a:t>
            </a:r>
            <a:endParaRPr/>
          </a:p>
          <a:p>
            <a:pPr indent="-282194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844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Metodología</a:t>
            </a:r>
            <a:endParaRPr/>
          </a:p>
          <a:p>
            <a:pPr indent="-282194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844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Explicación del formato</a:t>
            </a:r>
            <a:endParaRPr/>
          </a:p>
          <a:p>
            <a:pPr indent="-282194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844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Indicadores de desempeño</a:t>
            </a:r>
            <a:endParaRPr/>
          </a:p>
          <a:p>
            <a:pPr indent="-282194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844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Recomendaciones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485613" y="1106744"/>
            <a:ext cx="9220774" cy="133909"/>
          </a:xfrm>
          <a:prstGeom prst="rect">
            <a:avLst/>
          </a:prstGeom>
          <a:solidFill>
            <a:srgbClr val="203766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4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1872373" y="262611"/>
            <a:ext cx="8834014" cy="844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81"/>
              <a:buNone/>
            </a:pPr>
            <a:r>
              <a:rPr b="1" i="0" lang="es-ES" sz="3200" u="none" cap="none" strike="noStrike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Objetivos del ejercicio</a:t>
            </a:r>
            <a:endParaRPr b="1" i="0" sz="3200" u="none" cap="none" strike="noStrike">
              <a:solidFill>
                <a:srgbClr val="98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485613" y="1106744"/>
            <a:ext cx="9220774" cy="133909"/>
          </a:xfrm>
          <a:prstGeom prst="rect">
            <a:avLst/>
          </a:prstGeom>
          <a:solidFill>
            <a:srgbClr val="203766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4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rgas4.jpg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9222" t="0"/>
          <a:stretch/>
        </p:blipFill>
        <p:spPr>
          <a:xfrm>
            <a:off x="6388608" y="1790056"/>
            <a:ext cx="4896655" cy="361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512065" y="1923965"/>
            <a:ext cx="6359292" cy="4420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Tener descripciones de puesto nos permite:</a:t>
            </a:r>
            <a:endParaRPr/>
          </a:p>
          <a:p>
            <a:pPr indent="-215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76860" lvl="2" marL="1371600" rtl="0" algn="l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SzPts val="760"/>
              <a:buChar char="•"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correcta distribución de funciones.</a:t>
            </a:r>
            <a:endParaRPr/>
          </a:p>
          <a:p>
            <a:pPr indent="-276860" lvl="2" marL="1371600" rtl="0" algn="l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SzPts val="760"/>
              <a:buChar char="•"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Claridad de lo que se espera de cada quién.</a:t>
            </a:r>
            <a:endParaRPr/>
          </a:p>
          <a:p>
            <a:pPr indent="-276860" lvl="2" marL="1371600" rtl="0" algn="l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SzPts val="760"/>
              <a:buChar char="•"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Evitar retrabajos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76860" lvl="2" marL="1371600" rtl="0" algn="l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SzPts val="760"/>
              <a:buChar char="•"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Mejorar procesos y coordinación entre todas.</a:t>
            </a:r>
            <a:endParaRPr/>
          </a:p>
          <a:p>
            <a:pPr indent="-276860" lvl="2" marL="1371600" rtl="0" algn="l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SzPts val="760"/>
              <a:buChar char="•"/>
            </a:pPr>
            <a:r>
              <a:rPr lang="es-E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Poner orden dentro de un esquema y cultura de colaboración </a:t>
            </a:r>
            <a:r>
              <a:rPr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 horizontalidad.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872373" y="214725"/>
            <a:ext cx="7752066" cy="844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81"/>
              <a:buNone/>
            </a:pPr>
            <a:r>
              <a:rPr b="1" i="0" lang="es-ES" sz="3200" u="none" cap="none" strike="noStrike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Metodología</a:t>
            </a:r>
            <a:endParaRPr b="1" i="0" sz="3200" u="none" cap="none" strike="noStrike">
              <a:solidFill>
                <a:srgbClr val="98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485613" y="1106744"/>
            <a:ext cx="9220774" cy="133909"/>
          </a:xfrm>
          <a:prstGeom prst="rect">
            <a:avLst/>
          </a:prstGeom>
          <a:solidFill>
            <a:srgbClr val="203766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4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846361" y="2391515"/>
            <a:ext cx="10467813" cy="1870227"/>
            <a:chOff x="5113" y="318609"/>
            <a:chExt cx="10467813" cy="1870227"/>
          </a:xfrm>
        </p:grpSpPr>
        <p:sp>
          <p:nvSpPr>
            <p:cNvPr id="124" name="Google Shape;124;p4"/>
            <p:cNvSpPr/>
            <p:nvPr/>
          </p:nvSpPr>
          <p:spPr>
            <a:xfrm>
              <a:off x="5113" y="345975"/>
              <a:ext cx="1585257" cy="1842861"/>
            </a:xfrm>
            <a:prstGeom prst="roundRect">
              <a:avLst>
                <a:gd fmla="val 10000" name="adj"/>
              </a:avLst>
            </a:prstGeom>
            <a:solidFill>
              <a:srgbClr val="9E42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51544" y="392406"/>
              <a:ext cx="1492395" cy="1749999"/>
            </a:xfrm>
            <a:prstGeom prst="rect">
              <a:avLst/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b="0" i="0" lang="es-ES" sz="20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Ajustes al organigrama</a:t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48896" y="1070834"/>
              <a:ext cx="336074" cy="39314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1748896" y="1149463"/>
              <a:ext cx="235252" cy="235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224474" y="345975"/>
              <a:ext cx="1585257" cy="1842861"/>
            </a:xfrm>
            <a:prstGeom prst="roundRect">
              <a:avLst>
                <a:gd fmla="val 10000" name="adj"/>
              </a:avLst>
            </a:prstGeom>
            <a:solidFill>
              <a:srgbClr val="9E42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2270905" y="392406"/>
              <a:ext cx="1492395" cy="1749999"/>
            </a:xfrm>
            <a:prstGeom prst="rect">
              <a:avLst/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b="0" i="0" lang="es-ES" sz="20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Definir núcleos y roles generales </a:t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968257" y="1070834"/>
              <a:ext cx="336074" cy="39314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3968257" y="1149463"/>
              <a:ext cx="235252" cy="235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443834" y="345975"/>
              <a:ext cx="1585257" cy="1842861"/>
            </a:xfrm>
            <a:prstGeom prst="roundRect">
              <a:avLst>
                <a:gd fmla="val 10000" name="adj"/>
              </a:avLst>
            </a:prstGeom>
            <a:solidFill>
              <a:srgbClr val="9E42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4490265" y="392406"/>
              <a:ext cx="1492395" cy="1749999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Realizar descripciones de puesto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187618" y="1070834"/>
              <a:ext cx="336074" cy="39314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6187618" y="1149463"/>
              <a:ext cx="235252" cy="235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663195" y="345975"/>
              <a:ext cx="1585257" cy="1842861"/>
            </a:xfrm>
            <a:prstGeom prst="roundRect">
              <a:avLst>
                <a:gd fmla="val 10000" name="adj"/>
              </a:avLst>
            </a:prstGeom>
            <a:solidFill>
              <a:srgbClr val="9E42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6709626" y="392406"/>
              <a:ext cx="1492395" cy="1749999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b="0" i="0" lang="es-ES" sz="20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Revisión por núcleos y definición de KPIS</a:t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-42291">
              <a:off x="8408244" y="1057033"/>
              <a:ext cx="338810" cy="39314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 rot="-42291">
              <a:off x="8408248" y="1136287"/>
              <a:ext cx="237167" cy="235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887669" y="318609"/>
              <a:ext cx="1585257" cy="1842861"/>
            </a:xfrm>
            <a:prstGeom prst="roundRect">
              <a:avLst>
                <a:gd fmla="val 10000" name="adj"/>
              </a:avLst>
            </a:prstGeom>
            <a:solidFill>
              <a:srgbClr val="9E42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8934100" y="365040"/>
              <a:ext cx="1492395" cy="1749999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b="0" i="0" lang="es-ES" sz="20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Aprobación/ socialización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1872373" y="262611"/>
            <a:ext cx="8573302" cy="844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81"/>
              <a:buNone/>
            </a:pPr>
            <a:r>
              <a:rPr b="1" i="0" lang="es-ES" sz="3200" u="none" cap="none" strike="noStrike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Formato</a:t>
            </a:r>
            <a:endParaRPr b="1" i="0" sz="3200" u="none" cap="none" strike="noStrike">
              <a:solidFill>
                <a:srgbClr val="98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1485613" y="1106744"/>
            <a:ext cx="9220774" cy="133909"/>
          </a:xfrm>
          <a:prstGeom prst="rect">
            <a:avLst/>
          </a:prstGeom>
          <a:solidFill>
            <a:srgbClr val="203766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4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650" y="1556025"/>
            <a:ext cx="3872125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825" y="2205778"/>
            <a:ext cx="338137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type="title"/>
          </p:nvPr>
        </p:nvSpPr>
        <p:spPr>
          <a:xfrm>
            <a:off x="1224900" y="262611"/>
            <a:ext cx="10016123" cy="844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81"/>
              <a:buNone/>
            </a:pPr>
            <a:r>
              <a:rPr b="1" i="0" lang="es-ES" sz="2880" u="none" cap="none" strike="noStrike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Indicadores de desempeño (Key Performance Indicator)</a:t>
            </a:r>
            <a:endParaRPr b="1" i="0" sz="2880" u="none" cap="none" strike="noStrike">
              <a:solidFill>
                <a:srgbClr val="98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1485613" y="1106744"/>
            <a:ext cx="9220774" cy="133909"/>
          </a:xfrm>
          <a:prstGeom prst="rect">
            <a:avLst/>
          </a:prstGeom>
          <a:solidFill>
            <a:srgbClr val="203766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4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8528" l="3133" r="14421" t="0"/>
          <a:stretch/>
        </p:blipFill>
        <p:spPr>
          <a:xfrm>
            <a:off x="1353312" y="4584146"/>
            <a:ext cx="9885277" cy="192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 b="0" l="7129" r="7186" t="0"/>
          <a:stretch/>
        </p:blipFill>
        <p:spPr>
          <a:xfrm>
            <a:off x="2880160" y="1828409"/>
            <a:ext cx="6705601" cy="2386173"/>
          </a:xfrm>
          <a:prstGeom prst="rect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1981200" y="1600201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lang="es-ES"/>
              <a:t> </a:t>
            </a: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18954" l="24525" r="1564" t="4093"/>
          <a:stretch/>
        </p:blipFill>
        <p:spPr>
          <a:xfrm>
            <a:off x="1486320" y="1889901"/>
            <a:ext cx="4507166" cy="336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738235" y="1906963"/>
            <a:ext cx="3967445" cy="3367898"/>
          </a:xfrm>
          <a:prstGeom prst="rect">
            <a:avLst/>
          </a:prstGeom>
          <a:noFill/>
          <a:ln cap="flat" cmpd="sng" w="76200">
            <a:solidFill>
              <a:srgbClr val="98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8772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41093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Char char="•"/>
            </a:pPr>
            <a:r>
              <a:rPr b="0" i="0" lang="es-ES" sz="1406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 sólo escribas lo que ya haces, piensa en qué podría ser diferente.</a:t>
            </a:r>
            <a:endParaRPr/>
          </a:p>
          <a:p>
            <a:pPr indent="-178590" lvl="0" marL="20091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41093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Char char="•"/>
            </a:pPr>
            <a:r>
              <a:rPr b="0" i="0" lang="es-ES" sz="1406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 el momento de pensar si las funciones están bien asignadas, si están duplicadas, o si hay algunas en el aire.</a:t>
            </a:r>
            <a:endParaRPr/>
          </a:p>
          <a:p>
            <a:pPr indent="-218772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41093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Char char="•"/>
            </a:pPr>
            <a:r>
              <a:rPr b="0" i="0" lang="es-ES" sz="1406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Piensa en qué temas puedes tener autonomía y cuáles requieren consenso y colaboración.</a:t>
            </a:r>
            <a:endParaRPr/>
          </a:p>
          <a:p>
            <a:pPr indent="-218772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41093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Char char="•"/>
            </a:pPr>
            <a:r>
              <a:rPr b="0" i="0" lang="es-ES" sz="1406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información de todos es importante. Cada rol, cada área, como parte de la mejora continua de nuestra organización.</a:t>
            </a:r>
            <a:endParaRPr/>
          </a:p>
          <a:p>
            <a:pPr indent="-218772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18772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18772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18772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18772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18772" lvl="0" marL="2410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7"/>
          <p:cNvSpPr txBox="1"/>
          <p:nvPr>
            <p:ph type="title"/>
          </p:nvPr>
        </p:nvSpPr>
        <p:spPr>
          <a:xfrm>
            <a:off x="1872373" y="153765"/>
            <a:ext cx="7752066" cy="844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4291"/>
              </a:buClr>
              <a:buSzPts val="3200"/>
              <a:buFont typeface="Gill Sans"/>
              <a:buNone/>
            </a:pPr>
            <a:r>
              <a:rPr b="1" i="0" lang="es-ES" sz="3200" u="none" cap="none" strike="noStrike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Recomendaciones</a:t>
            </a:r>
            <a:endParaRPr b="1" i="0" sz="3200" u="none" cap="none" strike="noStrike">
              <a:solidFill>
                <a:srgbClr val="98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1485613" y="1106744"/>
            <a:ext cx="9220774" cy="133909"/>
          </a:xfrm>
          <a:prstGeom prst="rect">
            <a:avLst/>
          </a:prstGeom>
          <a:solidFill>
            <a:srgbClr val="203766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4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 rot="10800000">
            <a:off x="6060475" y="3082028"/>
            <a:ext cx="610770" cy="98364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ADD12B9AC8547ADDEB39D8078768C" ma:contentTypeVersion="223" ma:contentTypeDescription="Create a new document." ma:contentTypeScope="" ma:versionID="0a6331ce40b3413c9e35facb82c64138">
  <xsd:schema xmlns:xsd="http://www.w3.org/2001/XMLSchema" xmlns:xs="http://www.w3.org/2001/XMLSchema" xmlns:p="http://schemas.microsoft.com/office/2006/metadata/properties" xmlns:ns1="http://schemas.microsoft.com/sharepoint/v3" xmlns:ns2="f9347bd1-0b38-455a-9452-b4e67971548e" xmlns:ns3="80964fa5-9e98-4434-bf74-193e10d14e3e" targetNamespace="http://schemas.microsoft.com/office/2006/metadata/properties" ma:root="true" ma:fieldsID="2867b393a038e9aa09be141533ec7737" ns1:_="" ns2:_="" ns3:_="">
    <xsd:import namespace="http://schemas.microsoft.com/sharepoint/v3"/>
    <xsd:import namespace="f9347bd1-0b38-455a-9452-b4e67971548e"/>
    <xsd:import namespace="80964fa5-9e98-4434-bf74-193e10d14e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_Flow_SignoffStatu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47bd1-0b38-455a-9452-b4e6797154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64fa5-9e98-4434-bf74-193e10d14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Flow_SignoffStatus xmlns="80964fa5-9e98-4434-bf74-193e10d14e3e" xsi:nil="true"/>
    <_dlc_DocId xmlns="f9347bd1-0b38-455a-9452-b4e67971548e">XTWU6KEWX26W-777071957-178535</_dlc_DocId>
    <_dlc_DocIdUrl xmlns="f9347bd1-0b38-455a-9452-b4e67971548e">
      <Url>https://socialimpact.sharepoint.com/sites/ops/q0175231600001/_layouts/15/DocIdRedir.aspx?ID=XTWU6KEWX26W-777071957-178535</Url>
      <Description>XTWU6KEWX26W-777071957-178535</Description>
    </_dlc_DocIdUrl>
  </documentManagement>
</p:properties>
</file>

<file path=customXml/itemProps1.xml><?xml version="1.0" encoding="utf-8"?>
<ds:datastoreItem xmlns:ds="http://schemas.openxmlformats.org/officeDocument/2006/customXml" ds:itemID="{9D234A3F-E445-454B-B631-26FD9F8AF778}"/>
</file>

<file path=customXml/itemProps2.xml><?xml version="1.0" encoding="utf-8"?>
<ds:datastoreItem xmlns:ds="http://schemas.openxmlformats.org/officeDocument/2006/customXml" ds:itemID="{2F720698-DF23-4A87-806D-E519A9652279}"/>
</file>

<file path=customXml/itemProps3.xml><?xml version="1.0" encoding="utf-8"?>
<ds:datastoreItem xmlns:ds="http://schemas.openxmlformats.org/officeDocument/2006/customXml" ds:itemID="{9CD87E0F-8F69-4020-9CE1-B3B67913DF8F}"/>
</file>

<file path=customXml/itemProps4.xml><?xml version="1.0" encoding="utf-8"?>
<ds:datastoreItem xmlns:ds="http://schemas.openxmlformats.org/officeDocument/2006/customXml" ds:itemID="{0D082872-B547-4C14-A7E7-0EECF2F78A9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terms:created xsi:type="dcterms:W3CDTF">2020-01-15T19:06:39Z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0x01010015DADD12B9AC8547ADDEB39D8078768C</vt:lpwstr>
  </property>
  <property fmtid="{D5CDD505-2E9C-101B-9397-08002B2CF9AE}" pid="3" name="_dlc_DocIdItemGuid">
    <vt:lpwstr>704e4f51-021a-4db3-9056-45b3ecc0ef36</vt:lpwstr>
  </property>
</Properties>
</file>