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351" r:id="rId2"/>
    <p:sldId id="258" r:id="rId3"/>
    <p:sldId id="261" r:id="rId4"/>
    <p:sldId id="277" r:id="rId5"/>
    <p:sldId id="269" r:id="rId6"/>
    <p:sldId id="272" r:id="rId7"/>
    <p:sldId id="273" r:id="rId8"/>
    <p:sldId id="283" r:id="rId9"/>
    <p:sldId id="284" r:id="rId10"/>
    <p:sldId id="274" r:id="rId11"/>
    <p:sldId id="279"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8"/>
    <p:restoredTop sz="94698"/>
  </p:normalViewPr>
  <p:slideViewPr>
    <p:cSldViewPr snapToGrid="0" snapToObjects="1">
      <p:cViewPr varScale="1">
        <p:scale>
          <a:sx n="105" d="100"/>
          <a:sy n="105" d="100"/>
        </p:scale>
        <p:origin x="200"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490733-824C-E54C-8921-330CDB4150A7}" type="datetimeFigureOut">
              <a:rPr lang="es-MX" smtClean="0"/>
              <a:t>29/07/20</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s-ES"/>
              <a:t>Editar los estilos de texto del patrón
Segundo nivel
Tercer nivel
Cuarto nivel
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084EAE-EB31-5F4E-BF80-D76B2625CB16}" type="slidenum">
              <a:rPr lang="es-MX" smtClean="0"/>
              <a:t>‹Nº›</a:t>
            </a:fld>
            <a:endParaRPr lang="es-MX"/>
          </a:p>
        </p:txBody>
      </p:sp>
    </p:spTree>
    <p:extLst>
      <p:ext uri="{BB962C8B-B14F-4D97-AF65-F5344CB8AC3E}">
        <p14:creationId xmlns:p14="http://schemas.microsoft.com/office/powerpoint/2010/main" val="2553783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90F612-BB48-DD40-A035-1C0EEFA3E73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1D96ADDB-D60F-8B46-BACA-6991FC620A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0268C2A9-FADD-8740-8F94-71FE6FE1A466}"/>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AE26C4B4-4526-9540-B4DE-004711501EF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FB3C80D-C5BF-E744-B120-B7D1D4D690E8}"/>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199661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1123C1-9838-A04D-A041-474C578B9D1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CB71245B-5F00-D84D-B1AA-588403BF86E6}"/>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MX"/>
          </a:p>
        </p:txBody>
      </p:sp>
      <p:sp>
        <p:nvSpPr>
          <p:cNvPr id="4" name="Marcador de fecha 3">
            <a:extLst>
              <a:ext uri="{FF2B5EF4-FFF2-40B4-BE49-F238E27FC236}">
                <a16:creationId xmlns:a16="http://schemas.microsoft.com/office/drawing/2014/main" id="{52DBECA2-030F-7F45-B67E-9B069FD746AA}"/>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2CC0A7F1-E492-8149-8827-76C075855C8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16B97B1-ABA8-674A-A3CF-7CD606BE186A}"/>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259439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4DEE6EA-9A1F-3849-960D-0D31755B1DC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03CFE20-D77A-5048-A7FE-CA0F697322CE}"/>
              </a:ext>
            </a:extLst>
          </p:cNvPr>
          <p:cNvSpPr>
            <a:spLocks noGrp="1"/>
          </p:cNvSpPr>
          <p:nvPr>
            <p:ph type="body" orient="vert" idx="1"/>
          </p:nvPr>
        </p:nvSpPr>
        <p:spPr>
          <a:xfrm>
            <a:off x="838200" y="365125"/>
            <a:ext cx="7734300" cy="5811838"/>
          </a:xfrm>
        </p:spPr>
        <p:txBody>
          <a:bodyPr vert="eaVert"/>
          <a:lstStyle/>
          <a:p>
            <a:r>
              <a:rPr lang="es-ES"/>
              <a:t>Editar los estilos de texto del patrón
Segundo nivel
Tercer nivel
Cuarto nivel
Quinto nivel</a:t>
            </a:r>
            <a:endParaRPr lang="es-MX"/>
          </a:p>
        </p:txBody>
      </p:sp>
      <p:sp>
        <p:nvSpPr>
          <p:cNvPr id="4" name="Marcador de fecha 3">
            <a:extLst>
              <a:ext uri="{FF2B5EF4-FFF2-40B4-BE49-F238E27FC236}">
                <a16:creationId xmlns:a16="http://schemas.microsoft.com/office/drawing/2014/main" id="{9344BCBD-6505-A24D-A52E-5BB2F9E6F426}"/>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5AE53F2E-46E9-9F41-A158-97DE7C05D98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A77F987-32B6-A94C-966D-628C0DCEAEDD}"/>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1303743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 Full Phot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C3A641-6DC7-5C42-94A8-1AF9DF6E0100}"/>
              </a:ext>
            </a:extLst>
          </p:cNvPr>
          <p:cNvSpPr/>
          <p:nvPr userDrawn="1"/>
        </p:nvSpPr>
        <p:spPr>
          <a:xfrm>
            <a:off x="203200" y="152400"/>
            <a:ext cx="11785600" cy="6553200"/>
          </a:xfrm>
          <a:prstGeom prst="rect">
            <a:avLst/>
          </a:prstGeom>
          <a:solidFill>
            <a:srgbClr val="BA0C2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a:solidFill>
                  <a:srgbClr val="BA0C2F"/>
                </a:solidFill>
              </a:rPr>
              <a:t> </a:t>
            </a:r>
          </a:p>
        </p:txBody>
      </p:sp>
      <p:sp>
        <p:nvSpPr>
          <p:cNvPr id="9" name="Date Placeholder 3"/>
          <p:cNvSpPr>
            <a:spLocks noGrp="1"/>
          </p:cNvSpPr>
          <p:nvPr>
            <p:ph type="dt" sz="half" idx="2"/>
          </p:nvPr>
        </p:nvSpPr>
        <p:spPr>
          <a:xfrm>
            <a:off x="203200" y="6520934"/>
            <a:ext cx="2844800" cy="184666"/>
          </a:xfrm>
          <a:prstGeom prst="rect">
            <a:avLst/>
          </a:prstGeom>
        </p:spPr>
        <p:txBody>
          <a:bodyPr vert="horz" lIns="91440" tIns="45720" rIns="91440" bIns="45720" rtlCol="0" anchor="ctr">
            <a:spAutoFit/>
          </a:bodyPr>
          <a:lstStyle>
            <a:lvl1pPr algn="l">
              <a:defRPr sz="600" b="0" i="0">
                <a:solidFill>
                  <a:srgbClr val="FFFFFF"/>
                </a:solidFill>
                <a:latin typeface="Gill Sans MT"/>
                <a:cs typeface="Gill Sans MT"/>
              </a:defRPr>
            </a:lvl1pPr>
          </a:lstStyle>
          <a:p>
            <a:fld id="{40C00456-721A-A94C-800A-D5E7EE91C160}" type="datetime1">
              <a:rPr lang="en-US" smtClean="0"/>
              <a:pPr/>
              <a:t>7/29/20</a:t>
            </a:fld>
            <a:endParaRPr lang="en-US"/>
          </a:p>
        </p:txBody>
      </p:sp>
      <p:sp>
        <p:nvSpPr>
          <p:cNvPr id="10" name="Footer Placeholder 4"/>
          <p:cNvSpPr>
            <a:spLocks noGrp="1"/>
          </p:cNvSpPr>
          <p:nvPr>
            <p:ph type="ftr" sz="quarter" idx="3"/>
          </p:nvPr>
        </p:nvSpPr>
        <p:spPr>
          <a:xfrm>
            <a:off x="4165600" y="6520934"/>
            <a:ext cx="3860800" cy="184666"/>
          </a:xfrm>
          <a:prstGeom prst="rect">
            <a:avLst/>
          </a:prstGeom>
        </p:spPr>
        <p:txBody>
          <a:bodyPr vert="horz" lIns="91440" tIns="45720" rIns="91440" bIns="45720" rtlCol="0" anchor="ctr">
            <a:spAutoFit/>
          </a:bodyPr>
          <a:lstStyle>
            <a:lvl1pPr algn="ctr">
              <a:defRPr sz="600" b="0" i="0">
                <a:solidFill>
                  <a:srgbClr val="FFFFFF"/>
                </a:solidFill>
                <a:latin typeface="Gill Sans MT"/>
                <a:cs typeface="Gill Sans MT"/>
              </a:defRPr>
            </a:lvl1pPr>
          </a:lstStyle>
          <a:p>
            <a:r>
              <a:rPr lang="en-US"/>
              <a:t>FOOTER GOES HERE</a:t>
            </a:r>
          </a:p>
        </p:txBody>
      </p:sp>
      <p:sp>
        <p:nvSpPr>
          <p:cNvPr id="11" name="Slide Number Placeholder 5"/>
          <p:cNvSpPr>
            <a:spLocks noGrp="1"/>
          </p:cNvSpPr>
          <p:nvPr>
            <p:ph type="sldNum" sz="quarter" idx="4"/>
          </p:nvPr>
        </p:nvSpPr>
        <p:spPr>
          <a:xfrm>
            <a:off x="9144000" y="6520934"/>
            <a:ext cx="2844800" cy="184666"/>
          </a:xfrm>
          <a:prstGeom prst="rect">
            <a:avLst/>
          </a:prstGeom>
        </p:spPr>
        <p:txBody>
          <a:bodyPr vert="horz" lIns="91440" tIns="45720" rIns="91440" bIns="45720" rtlCol="0" anchor="ctr">
            <a:spAutoFit/>
          </a:bodyPr>
          <a:lstStyle>
            <a:lvl1pPr algn="r">
              <a:defRPr sz="600" b="0" i="0">
                <a:solidFill>
                  <a:srgbClr val="FFFFFF"/>
                </a:solidFill>
                <a:latin typeface="Gill Sans MT"/>
                <a:cs typeface="Gill Sans MT"/>
              </a:defRPr>
            </a:lvl1pPr>
          </a:lstStyle>
          <a:p>
            <a:fld id="{42782948-4DBE-204D-AB9E-B65E067054AE}" type="slidenum">
              <a:rPr lang="en-US" smtClean="0"/>
              <a:pPr/>
              <a:t>‹Nº›</a:t>
            </a:fld>
            <a:endParaRPr lang="en-US"/>
          </a:p>
        </p:txBody>
      </p:sp>
      <p:sp>
        <p:nvSpPr>
          <p:cNvPr id="5" name="Text Placeholder 4"/>
          <p:cNvSpPr>
            <a:spLocks noGrp="1"/>
          </p:cNvSpPr>
          <p:nvPr>
            <p:ph type="body" sz="quarter" idx="12" hasCustomPrompt="1"/>
          </p:nvPr>
        </p:nvSpPr>
        <p:spPr>
          <a:xfrm rot="16200000">
            <a:off x="10494089" y="1436283"/>
            <a:ext cx="2743200" cy="175433"/>
          </a:xfrm>
        </p:spPr>
        <p:txBody>
          <a:bodyPr>
            <a:spAutoFit/>
          </a:bodyPr>
          <a:lstStyle>
            <a:lvl1pPr marL="0" indent="0" algn="r">
              <a:buNone/>
              <a:defRPr sz="600" baseline="0">
                <a:solidFill>
                  <a:schemeClr val="bg1"/>
                </a:solidFill>
              </a:defRPr>
            </a:lvl1pPr>
            <a:lvl2pPr marL="230187" indent="0">
              <a:buNone/>
              <a:defRPr sz="1800">
                <a:solidFill>
                  <a:schemeClr val="bg1"/>
                </a:solidFill>
              </a:defRPr>
            </a:lvl2pPr>
            <a:lvl3pPr marL="460375" indent="0">
              <a:buNone/>
              <a:defRPr sz="1600">
                <a:solidFill>
                  <a:schemeClr val="bg1"/>
                </a:solidFill>
              </a:defRPr>
            </a:lvl3pPr>
            <a:lvl4pPr marL="684212" indent="0">
              <a:buNone/>
              <a:defRPr sz="1400">
                <a:solidFill>
                  <a:schemeClr val="bg1"/>
                </a:solidFill>
              </a:defRPr>
            </a:lvl4pPr>
            <a:lvl5pPr marL="1025525" indent="0">
              <a:buNone/>
              <a:defRPr sz="1200">
                <a:solidFill>
                  <a:schemeClr val="bg1"/>
                </a:solidFill>
              </a:defRPr>
            </a:lvl5pPr>
          </a:lstStyle>
          <a:p>
            <a:pPr lvl="0"/>
            <a:r>
              <a:rPr lang="en-US"/>
              <a:t>ADD PHOTO CREDIT HERE</a:t>
            </a:r>
          </a:p>
        </p:txBody>
      </p:sp>
    </p:spTree>
    <p:extLst>
      <p:ext uri="{BB962C8B-B14F-4D97-AF65-F5344CB8AC3E}">
        <p14:creationId xmlns:p14="http://schemas.microsoft.com/office/powerpoint/2010/main" val="2362538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A759C3-1CEC-934F-A56F-7F914AEEC357}"/>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F331384-0B00-1E41-9EE6-10ED5297C10F}"/>
              </a:ext>
            </a:extLst>
          </p:cNvPr>
          <p:cNvSpPr>
            <a:spLocks noGrp="1"/>
          </p:cNvSpPr>
          <p:nvPr>
            <p:ph idx="1"/>
          </p:nvPr>
        </p:nvSpPr>
        <p:spPr/>
        <p:txBody>
          <a:bodyPr/>
          <a:lstStyle/>
          <a:p>
            <a:r>
              <a:rPr lang="es-ES"/>
              <a:t>Editar los estilos de texto del patrón
Segundo nivel
Tercer nivel
Cuarto nivel
Quinto nivel</a:t>
            </a:r>
            <a:endParaRPr lang="es-MX"/>
          </a:p>
        </p:txBody>
      </p:sp>
      <p:sp>
        <p:nvSpPr>
          <p:cNvPr id="4" name="Marcador de fecha 3">
            <a:extLst>
              <a:ext uri="{FF2B5EF4-FFF2-40B4-BE49-F238E27FC236}">
                <a16:creationId xmlns:a16="http://schemas.microsoft.com/office/drawing/2014/main" id="{D5B7D4CE-4EDF-5A49-A40E-492E28833FE6}"/>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E72BBCB5-3A61-D74E-A3EE-BA8C04FFC53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6E7EFC7-E27D-2142-BB7E-F3A21D148787}"/>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4002788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72F47-C40F-464D-8727-C6654A3EF3A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352A6BCB-2B61-A24E-9F46-14D75F87AF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s-ES"/>
              <a:t>Editar los estilos de texto del patrón
Segundo nivel
Tercer nivel
Cuarto nivel
Quinto nivel</a:t>
            </a:r>
            <a:endParaRPr lang="es-MX"/>
          </a:p>
        </p:txBody>
      </p:sp>
      <p:sp>
        <p:nvSpPr>
          <p:cNvPr id="4" name="Marcador de fecha 3">
            <a:extLst>
              <a:ext uri="{FF2B5EF4-FFF2-40B4-BE49-F238E27FC236}">
                <a16:creationId xmlns:a16="http://schemas.microsoft.com/office/drawing/2014/main" id="{A4619C1A-E196-6F49-9948-556BA5CC03D6}"/>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A319B3AA-4F7B-F24C-A393-19FA55726CA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E348497-4439-CE44-B2DC-6DAC52E39E92}"/>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4176798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2B9BD7-24A0-4C43-A707-69452E9E042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66416E85-3464-2046-B2E5-E10E307BFBF2}"/>
              </a:ext>
            </a:extLst>
          </p:cNvPr>
          <p:cNvSpPr>
            <a:spLocks noGrp="1"/>
          </p:cNvSpPr>
          <p:nvPr>
            <p:ph sz="half" idx="1"/>
          </p:nvPr>
        </p:nvSpPr>
        <p:spPr>
          <a:xfrm>
            <a:off x="838200" y="1825625"/>
            <a:ext cx="5181600" cy="4351338"/>
          </a:xfrm>
        </p:spPr>
        <p:txBody>
          <a:bodyPr/>
          <a:lstStyle/>
          <a:p>
            <a:r>
              <a:rPr lang="es-ES"/>
              <a:t>Editar los estilos de texto del patrón
Segundo nivel
Tercer nivel
Cuarto nivel
Quinto nivel</a:t>
            </a:r>
            <a:endParaRPr lang="es-MX"/>
          </a:p>
        </p:txBody>
      </p:sp>
      <p:sp>
        <p:nvSpPr>
          <p:cNvPr id="4" name="Marcador de contenido 3">
            <a:extLst>
              <a:ext uri="{FF2B5EF4-FFF2-40B4-BE49-F238E27FC236}">
                <a16:creationId xmlns:a16="http://schemas.microsoft.com/office/drawing/2014/main" id="{DD0D0DEC-3B90-7248-84CC-9AD37F4A9F6E}"/>
              </a:ext>
            </a:extLst>
          </p:cNvPr>
          <p:cNvSpPr>
            <a:spLocks noGrp="1"/>
          </p:cNvSpPr>
          <p:nvPr>
            <p:ph sz="half" idx="2"/>
          </p:nvPr>
        </p:nvSpPr>
        <p:spPr>
          <a:xfrm>
            <a:off x="6172200" y="1825625"/>
            <a:ext cx="5181600" cy="4351338"/>
          </a:xfrm>
        </p:spPr>
        <p:txBody>
          <a:bodyPr/>
          <a:lstStyle/>
          <a:p>
            <a:r>
              <a:rPr lang="es-ES"/>
              <a:t>Editar los estilos de texto del patrón
Segundo nivel
Tercer nivel
Cuarto nivel
Quinto nivel</a:t>
            </a:r>
            <a:endParaRPr lang="es-MX"/>
          </a:p>
        </p:txBody>
      </p:sp>
      <p:sp>
        <p:nvSpPr>
          <p:cNvPr id="5" name="Marcador de fecha 4">
            <a:extLst>
              <a:ext uri="{FF2B5EF4-FFF2-40B4-BE49-F238E27FC236}">
                <a16:creationId xmlns:a16="http://schemas.microsoft.com/office/drawing/2014/main" id="{B9954CE6-5A38-8B4F-A6C0-85CA41E9599D}"/>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6" name="Marcador de pie de página 5">
            <a:extLst>
              <a:ext uri="{FF2B5EF4-FFF2-40B4-BE49-F238E27FC236}">
                <a16:creationId xmlns:a16="http://schemas.microsoft.com/office/drawing/2014/main" id="{DBDBBAC0-E894-0345-9D17-FBAA61A57A1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EF3B46E-A91A-394F-9AA8-A6474F4E3C94}"/>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48013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5D8AC6-F698-704D-9188-16FC2AF0B54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E6B96EB-35DC-DF48-9881-8734E3C273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MX"/>
          </a:p>
        </p:txBody>
      </p:sp>
      <p:sp>
        <p:nvSpPr>
          <p:cNvPr id="4" name="Marcador de contenido 3">
            <a:extLst>
              <a:ext uri="{FF2B5EF4-FFF2-40B4-BE49-F238E27FC236}">
                <a16:creationId xmlns:a16="http://schemas.microsoft.com/office/drawing/2014/main" id="{C0C91745-9578-E346-8392-D2C5EDFDC335}"/>
              </a:ext>
            </a:extLst>
          </p:cNvPr>
          <p:cNvSpPr>
            <a:spLocks noGrp="1"/>
          </p:cNvSpPr>
          <p:nvPr>
            <p:ph sz="half" idx="2"/>
          </p:nvPr>
        </p:nvSpPr>
        <p:spPr>
          <a:xfrm>
            <a:off x="839788" y="2505075"/>
            <a:ext cx="5157787" cy="3684588"/>
          </a:xfrm>
        </p:spPr>
        <p:txBody>
          <a:bodyPr/>
          <a:lstStyle/>
          <a:p>
            <a:r>
              <a:rPr lang="es-ES"/>
              <a:t>Editar los estilos de texto del patrón
Segundo nivel
Tercer nivel
Cuarto nivel
Quinto nivel</a:t>
            </a:r>
            <a:endParaRPr lang="es-MX"/>
          </a:p>
        </p:txBody>
      </p:sp>
      <p:sp>
        <p:nvSpPr>
          <p:cNvPr id="5" name="Marcador de texto 4">
            <a:extLst>
              <a:ext uri="{FF2B5EF4-FFF2-40B4-BE49-F238E27FC236}">
                <a16:creationId xmlns:a16="http://schemas.microsoft.com/office/drawing/2014/main" id="{34322D75-173A-CC44-AE4A-920013E149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MX"/>
          </a:p>
        </p:txBody>
      </p:sp>
      <p:sp>
        <p:nvSpPr>
          <p:cNvPr id="6" name="Marcador de contenido 5">
            <a:extLst>
              <a:ext uri="{FF2B5EF4-FFF2-40B4-BE49-F238E27FC236}">
                <a16:creationId xmlns:a16="http://schemas.microsoft.com/office/drawing/2014/main" id="{93BFA6A1-7118-A547-A683-612AF4B7A902}"/>
              </a:ext>
            </a:extLst>
          </p:cNvPr>
          <p:cNvSpPr>
            <a:spLocks noGrp="1"/>
          </p:cNvSpPr>
          <p:nvPr>
            <p:ph sz="quarter" idx="4"/>
          </p:nvPr>
        </p:nvSpPr>
        <p:spPr>
          <a:xfrm>
            <a:off x="6172200" y="2505075"/>
            <a:ext cx="5183188" cy="3684588"/>
          </a:xfrm>
        </p:spPr>
        <p:txBody>
          <a:bodyPr/>
          <a:lstStyle/>
          <a:p>
            <a:r>
              <a:rPr lang="es-ES"/>
              <a:t>Editar los estilos de texto del patrón
Segundo nivel
Tercer nivel
Cuarto nivel
Quinto nivel</a:t>
            </a:r>
            <a:endParaRPr lang="es-MX"/>
          </a:p>
        </p:txBody>
      </p:sp>
      <p:sp>
        <p:nvSpPr>
          <p:cNvPr id="7" name="Marcador de fecha 6">
            <a:extLst>
              <a:ext uri="{FF2B5EF4-FFF2-40B4-BE49-F238E27FC236}">
                <a16:creationId xmlns:a16="http://schemas.microsoft.com/office/drawing/2014/main" id="{AE2F1DFE-B275-2F40-B300-6F550A1F23F0}"/>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8" name="Marcador de pie de página 7">
            <a:extLst>
              <a:ext uri="{FF2B5EF4-FFF2-40B4-BE49-F238E27FC236}">
                <a16:creationId xmlns:a16="http://schemas.microsoft.com/office/drawing/2014/main" id="{806F105E-FDB5-A548-8A1C-8AA8BE2829DA}"/>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9F90205C-C713-1C4F-A107-211B2A7F5A56}"/>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1917270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2092AE-5966-EC42-816B-A45ED4506A5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857CA2E5-7B0C-0C4B-ADA6-56D03D1B67F1}"/>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4" name="Marcador de pie de página 3">
            <a:extLst>
              <a:ext uri="{FF2B5EF4-FFF2-40B4-BE49-F238E27FC236}">
                <a16:creationId xmlns:a16="http://schemas.microsoft.com/office/drawing/2014/main" id="{A825AA29-71A8-584A-B83F-60CFB47C7F36}"/>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3CF47264-5B47-F842-98A5-49E856C7BA07}"/>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4259191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C32B1AF-3C71-ED4D-A93E-C26D97BF72F6}"/>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3" name="Marcador de pie de página 2">
            <a:extLst>
              <a:ext uri="{FF2B5EF4-FFF2-40B4-BE49-F238E27FC236}">
                <a16:creationId xmlns:a16="http://schemas.microsoft.com/office/drawing/2014/main" id="{E66406E5-F601-8943-9DF8-E12553FD28D1}"/>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20B40AC6-C7BB-314A-BCB5-D589720F6230}"/>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3651331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CE04DE-56AB-114B-9622-30413EC393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3E73E479-783C-0042-8253-F9273FAAB5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MX"/>
          </a:p>
        </p:txBody>
      </p:sp>
      <p:sp>
        <p:nvSpPr>
          <p:cNvPr id="4" name="Marcador de texto 3">
            <a:extLst>
              <a:ext uri="{FF2B5EF4-FFF2-40B4-BE49-F238E27FC236}">
                <a16:creationId xmlns:a16="http://schemas.microsoft.com/office/drawing/2014/main" id="{E83FBD96-B479-8F48-8908-7376D4F086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MX"/>
          </a:p>
        </p:txBody>
      </p:sp>
      <p:sp>
        <p:nvSpPr>
          <p:cNvPr id="5" name="Marcador de fecha 4">
            <a:extLst>
              <a:ext uri="{FF2B5EF4-FFF2-40B4-BE49-F238E27FC236}">
                <a16:creationId xmlns:a16="http://schemas.microsoft.com/office/drawing/2014/main" id="{A4592F40-D278-4F48-AACE-8EE8C7761ADC}"/>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6" name="Marcador de pie de página 5">
            <a:extLst>
              <a:ext uri="{FF2B5EF4-FFF2-40B4-BE49-F238E27FC236}">
                <a16:creationId xmlns:a16="http://schemas.microsoft.com/office/drawing/2014/main" id="{36EE51F1-F8B0-8244-8BC8-55F81D6F0793}"/>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98D2FF9-6F44-9040-9E80-F8BBB5F93AD7}"/>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986724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8933F2-C76B-B346-974B-BAC84C247C7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2F32AD28-A0EA-7C41-8DA0-2789877D32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C557AB90-C211-294C-847E-77F7ACE184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MX"/>
          </a:p>
        </p:txBody>
      </p:sp>
      <p:sp>
        <p:nvSpPr>
          <p:cNvPr id="5" name="Marcador de fecha 4">
            <a:extLst>
              <a:ext uri="{FF2B5EF4-FFF2-40B4-BE49-F238E27FC236}">
                <a16:creationId xmlns:a16="http://schemas.microsoft.com/office/drawing/2014/main" id="{102BC651-A8DF-8843-AF32-BD90A51C98FA}"/>
              </a:ext>
            </a:extLst>
          </p:cNvPr>
          <p:cNvSpPr>
            <a:spLocks noGrp="1"/>
          </p:cNvSpPr>
          <p:nvPr>
            <p:ph type="dt" sz="half" idx="10"/>
          </p:nvPr>
        </p:nvSpPr>
        <p:spPr/>
        <p:txBody>
          <a:bodyPr/>
          <a:lstStyle/>
          <a:p>
            <a:fld id="{142540F7-FA04-BD47-BF7D-C31EDC7E7784}" type="datetimeFigureOut">
              <a:rPr lang="es-MX" smtClean="0"/>
              <a:t>29/07/20</a:t>
            </a:fld>
            <a:endParaRPr lang="es-MX"/>
          </a:p>
        </p:txBody>
      </p:sp>
      <p:sp>
        <p:nvSpPr>
          <p:cNvPr id="6" name="Marcador de pie de página 5">
            <a:extLst>
              <a:ext uri="{FF2B5EF4-FFF2-40B4-BE49-F238E27FC236}">
                <a16:creationId xmlns:a16="http://schemas.microsoft.com/office/drawing/2014/main" id="{2EC35342-777D-C04E-B603-17747031201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F82573F1-66D7-FC46-8676-CB1270B954E9}"/>
              </a:ext>
            </a:extLst>
          </p:cNvPr>
          <p:cNvSpPr>
            <a:spLocks noGrp="1"/>
          </p:cNvSpPr>
          <p:nvPr>
            <p:ph type="sldNum" sz="quarter" idx="12"/>
          </p:nvPr>
        </p:nvSpPr>
        <p:spPr/>
        <p:txBody>
          <a:bodyPr/>
          <a:lstStyle/>
          <a:p>
            <a:fld id="{34916A99-A0E3-BE46-9F96-0C2CB59CCE58}" type="slidenum">
              <a:rPr lang="es-MX" smtClean="0"/>
              <a:t>‹Nº›</a:t>
            </a:fld>
            <a:endParaRPr lang="es-MX"/>
          </a:p>
        </p:txBody>
      </p:sp>
    </p:spTree>
    <p:extLst>
      <p:ext uri="{BB962C8B-B14F-4D97-AF65-F5344CB8AC3E}">
        <p14:creationId xmlns:p14="http://schemas.microsoft.com/office/powerpoint/2010/main" val="3705521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349B6C9-9D18-5A45-AAA8-6BBE92285C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C707C49-DF4F-0C40-87C1-07B7670F18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MX"/>
          </a:p>
        </p:txBody>
      </p:sp>
      <p:sp>
        <p:nvSpPr>
          <p:cNvPr id="4" name="Marcador de fecha 3">
            <a:extLst>
              <a:ext uri="{FF2B5EF4-FFF2-40B4-BE49-F238E27FC236}">
                <a16:creationId xmlns:a16="http://schemas.microsoft.com/office/drawing/2014/main" id="{9C179DE1-5C77-7342-8F46-47023292E5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540F7-FA04-BD47-BF7D-C31EDC7E7784}" type="datetimeFigureOut">
              <a:rPr lang="es-MX" smtClean="0"/>
              <a:t>29/07/20</a:t>
            </a:fld>
            <a:endParaRPr lang="es-MX"/>
          </a:p>
        </p:txBody>
      </p:sp>
      <p:sp>
        <p:nvSpPr>
          <p:cNvPr id="5" name="Marcador de pie de página 4">
            <a:extLst>
              <a:ext uri="{FF2B5EF4-FFF2-40B4-BE49-F238E27FC236}">
                <a16:creationId xmlns:a16="http://schemas.microsoft.com/office/drawing/2014/main" id="{2E55777F-8D8D-4F4C-9B1F-5DD78D9437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58F50C4B-2D26-E044-A913-03308E9CF3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916A99-A0E3-BE46-9F96-0C2CB59CCE58}" type="slidenum">
              <a:rPr lang="es-MX" smtClean="0"/>
              <a:t>‹Nº›</a:t>
            </a:fld>
            <a:endParaRPr lang="es-MX"/>
          </a:p>
        </p:txBody>
      </p:sp>
    </p:spTree>
    <p:extLst>
      <p:ext uri="{BB962C8B-B14F-4D97-AF65-F5344CB8AC3E}">
        <p14:creationId xmlns:p14="http://schemas.microsoft.com/office/powerpoint/2010/main" val="716430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2286DE1-161E-B846-B137-0CAC15CA64F0}"/>
              </a:ext>
            </a:extLst>
          </p:cNvPr>
          <p:cNvSpPr>
            <a:spLocks noGrp="1"/>
          </p:cNvSpPr>
          <p:nvPr>
            <p:ph type="sldNum" sz="quarter" idx="4"/>
          </p:nvPr>
        </p:nvSpPr>
        <p:spPr/>
        <p:txBody>
          <a:bodyPr/>
          <a:lstStyle/>
          <a:p>
            <a:fld id="{42782948-4DBE-204D-AB9E-B65E067054AE}" type="slidenum">
              <a:rPr lang="en-US" smtClean="0"/>
              <a:pPr/>
              <a:t>1</a:t>
            </a:fld>
            <a:endParaRPr lang="en-US"/>
          </a:p>
        </p:txBody>
      </p:sp>
      <p:sp>
        <p:nvSpPr>
          <p:cNvPr id="8" name="Title 1">
            <a:extLst>
              <a:ext uri="{FF2B5EF4-FFF2-40B4-BE49-F238E27FC236}">
                <a16:creationId xmlns:a16="http://schemas.microsoft.com/office/drawing/2014/main" id="{3F7C6C7A-7836-0E41-9BFD-004E537367CE}"/>
              </a:ext>
            </a:extLst>
          </p:cNvPr>
          <p:cNvSpPr txBox="1">
            <a:spLocks/>
          </p:cNvSpPr>
          <p:nvPr/>
        </p:nvSpPr>
        <p:spPr>
          <a:xfrm>
            <a:off x="1925619" y="2255521"/>
            <a:ext cx="8563087" cy="1690314"/>
          </a:xfrm>
          <a:prstGeom prst="rect">
            <a:avLst/>
          </a:prstGeom>
          <a:effectLst>
            <a:outerShdw blurRad="254000" dir="2700000" algn="tl" rotWithShape="0">
              <a:srgbClr val="000000">
                <a:alpha val="20000"/>
              </a:srgbClr>
            </a:outerShdw>
          </a:effectLst>
        </p:spPr>
        <p:txBody>
          <a:bodyPr anchor="b" anchorCtr="0">
            <a:normAutofit/>
          </a:bodyPr>
          <a:lstStyle>
            <a:lvl1pPr algn="l" defTabSz="457200" rtl="0" eaLnBrk="1" latinLnBrk="0" hangingPunct="1">
              <a:spcBef>
                <a:spcPct val="0"/>
              </a:spcBef>
              <a:buNone/>
              <a:defRPr sz="3200" b="0" i="0" kern="1200">
                <a:solidFill>
                  <a:schemeClr val="bg1"/>
                </a:solidFill>
                <a:latin typeface="Gill Sans MT"/>
                <a:ea typeface="+mj-ea"/>
                <a:cs typeface="Gill Sans MT"/>
              </a:defRPr>
            </a:lvl1pPr>
          </a:lstStyle>
          <a:p>
            <a:pPr algn="ctr"/>
            <a:endParaRPr lang="en-US" sz="3600" b="1" dirty="0">
              <a:latin typeface="Gill Sans MT" panose="020B0502020104020203" pitchFamily="34" charset="77"/>
            </a:endParaRPr>
          </a:p>
          <a:p>
            <a:pPr algn="ctr"/>
            <a:r>
              <a:rPr lang="en-US" sz="3600" b="1" dirty="0" err="1">
                <a:latin typeface="Gill Sans MT" panose="020B0502020104020203" pitchFamily="34" charset="77"/>
              </a:rPr>
              <a:t>Análisis</a:t>
            </a:r>
            <a:r>
              <a:rPr lang="en-US" sz="3600" b="1" dirty="0">
                <a:latin typeface="Gill Sans MT" panose="020B0502020104020203" pitchFamily="34" charset="77"/>
              </a:rPr>
              <a:t> FODA</a:t>
            </a:r>
          </a:p>
        </p:txBody>
      </p:sp>
      <p:pic>
        <p:nvPicPr>
          <p:cNvPr id="11" name="Picture 10">
            <a:extLst>
              <a:ext uri="{FF2B5EF4-FFF2-40B4-BE49-F238E27FC236}">
                <a16:creationId xmlns:a16="http://schemas.microsoft.com/office/drawing/2014/main" id="{0692929A-B1B7-C84C-80A6-3D02CC5D154C}"/>
              </a:ext>
            </a:extLst>
          </p:cNvPr>
          <p:cNvPicPr>
            <a:picLocks noChangeAspect="1"/>
          </p:cNvPicPr>
          <p:nvPr/>
        </p:nvPicPr>
        <p:blipFill>
          <a:blip r:embed="rId2"/>
          <a:srcRect/>
          <a:stretch/>
        </p:blipFill>
        <p:spPr>
          <a:xfrm>
            <a:off x="1739589" y="358445"/>
            <a:ext cx="2567368" cy="1034650"/>
          </a:xfrm>
          <a:prstGeom prst="rect">
            <a:avLst/>
          </a:prstGeom>
          <a:effectLst>
            <a:outerShdw blurRad="254000" dir="2700000" algn="tl" rotWithShape="0">
              <a:srgbClr val="000000">
                <a:alpha val="20000"/>
              </a:srgbClr>
            </a:outerShdw>
          </a:effectLst>
        </p:spPr>
      </p:pic>
    </p:spTree>
    <p:extLst>
      <p:ext uri="{BB962C8B-B14F-4D97-AF65-F5344CB8AC3E}">
        <p14:creationId xmlns:p14="http://schemas.microsoft.com/office/powerpoint/2010/main" val="692563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5414" name="Rectangle 6">
            <a:extLst>
              <a:ext uri="{FF2B5EF4-FFF2-40B4-BE49-F238E27FC236}">
                <a16:creationId xmlns:a16="http://schemas.microsoft.com/office/drawing/2014/main" id="{D99AC912-6BF9-5940-9FDE-295D43FC1F53}"/>
              </a:ext>
            </a:extLst>
          </p:cNvPr>
          <p:cNvSpPr>
            <a:spLocks noGrp="1" noChangeArrowheads="1"/>
          </p:cNvSpPr>
          <p:nvPr>
            <p:ph type="title"/>
          </p:nvPr>
        </p:nvSpPr>
        <p:spPr/>
        <p:txBody>
          <a:bodyPr/>
          <a:lstStyle/>
          <a:p>
            <a:pPr>
              <a:defRPr/>
            </a:pPr>
            <a:r>
              <a:rPr lang="es-ES" altLang="zh-CN" dirty="0">
                <a:solidFill>
                  <a:srgbClr val="C00000"/>
                </a:solidFill>
                <a:latin typeface="Gill Sans MT" panose="020B0502020104020203" pitchFamily="34" charset="77"/>
                <a:ea typeface="宋体" charset="-122"/>
              </a:rPr>
              <a:t>La Estrategia FA (Maxi-Mini)</a:t>
            </a:r>
            <a:endParaRPr lang="es-ES" dirty="0">
              <a:solidFill>
                <a:srgbClr val="C00000"/>
              </a:solidFill>
              <a:latin typeface="Gill Sans MT" panose="020B0502020104020203" pitchFamily="34" charset="77"/>
            </a:endParaRPr>
          </a:p>
        </p:txBody>
      </p:sp>
      <p:sp>
        <p:nvSpPr>
          <p:cNvPr id="145415" name="Rectangle 7">
            <a:extLst>
              <a:ext uri="{FF2B5EF4-FFF2-40B4-BE49-F238E27FC236}">
                <a16:creationId xmlns:a16="http://schemas.microsoft.com/office/drawing/2014/main" id="{CC00BCB1-F2FB-D044-86D4-4BFF7BBE52C4}"/>
              </a:ext>
            </a:extLst>
          </p:cNvPr>
          <p:cNvSpPr>
            <a:spLocks noGrp="1" noChangeArrowheads="1"/>
          </p:cNvSpPr>
          <p:nvPr>
            <p:ph idx="1"/>
          </p:nvPr>
        </p:nvSpPr>
        <p:spPr>
          <a:xfrm>
            <a:off x="1438656" y="1804416"/>
            <a:ext cx="9915144" cy="4194048"/>
          </a:xfrm>
        </p:spPr>
        <p:txBody>
          <a:bodyPr rtlCol="0">
            <a:normAutofit/>
          </a:bodyPr>
          <a:lstStyle/>
          <a:p>
            <a:pPr marL="566928" indent="-457200" algn="just">
              <a:lnSpc>
                <a:spcPct val="80000"/>
              </a:lnSpc>
              <a:defRPr/>
            </a:pPr>
            <a:r>
              <a:rPr lang="es-ES" altLang="zh-CN" dirty="0">
                <a:latin typeface="Gill Sans MT" panose="020B0502020104020203" pitchFamily="34" charset="77"/>
                <a:ea typeface="宋体" charset="-122"/>
              </a:rPr>
              <a:t>Esta estrategia </a:t>
            </a:r>
            <a:r>
              <a:rPr lang="es-ES" altLang="zh-CN" b="1" dirty="0">
                <a:latin typeface="Gill Sans MT" panose="020B0502020104020203" pitchFamily="34" charset="77"/>
                <a:ea typeface="宋体" charset="-122"/>
              </a:rPr>
              <a:t>FA </a:t>
            </a:r>
            <a:r>
              <a:rPr lang="es-ES" altLang="zh-CN" dirty="0">
                <a:latin typeface="Gill Sans MT" panose="020B0502020104020203" pitchFamily="34" charset="77"/>
                <a:ea typeface="宋体" charset="-122"/>
              </a:rPr>
              <a:t>(Fortalezas –vs- Amenazas), se basa en las </a:t>
            </a:r>
            <a:r>
              <a:rPr lang="es-ES" altLang="zh-CN" i="1" dirty="0">
                <a:latin typeface="Gill Sans MT" panose="020B0502020104020203" pitchFamily="34" charset="77"/>
                <a:ea typeface="宋体" charset="-122"/>
              </a:rPr>
              <a:t>fortalezas </a:t>
            </a:r>
            <a:r>
              <a:rPr lang="es-ES" altLang="zh-CN" dirty="0">
                <a:latin typeface="Gill Sans MT" panose="020B0502020104020203" pitchFamily="34" charset="77"/>
                <a:ea typeface="宋体" charset="-122"/>
              </a:rPr>
              <a:t>de la organización u organización que pueden copar con las </a:t>
            </a:r>
            <a:r>
              <a:rPr lang="es-ES" altLang="zh-CN" i="1" dirty="0">
                <a:latin typeface="Gill Sans MT" panose="020B0502020104020203" pitchFamily="34" charset="77"/>
                <a:ea typeface="宋体" charset="-122"/>
              </a:rPr>
              <a:t>amenazas </a:t>
            </a:r>
            <a:r>
              <a:rPr lang="es-ES" altLang="zh-CN" dirty="0">
                <a:latin typeface="Gill Sans MT" panose="020B0502020104020203" pitchFamily="34" charset="77"/>
                <a:ea typeface="宋体" charset="-122"/>
              </a:rPr>
              <a:t>del medio ambiente externo. Su objetivo es maximizar las primeras mientras se minimizan las segundas.</a:t>
            </a:r>
          </a:p>
          <a:p>
            <a:pPr marL="566928" indent="-457200" algn="just">
              <a:lnSpc>
                <a:spcPct val="80000"/>
              </a:lnSpc>
              <a:defRPr/>
            </a:pPr>
            <a:endParaRPr lang="es-ES" altLang="zh-CN" dirty="0">
              <a:latin typeface="Gill Sans MT" panose="020B0502020104020203" pitchFamily="34" charset="77"/>
              <a:ea typeface="宋体" charset="-122"/>
            </a:endParaRPr>
          </a:p>
          <a:p>
            <a:pPr marL="566928" indent="-457200" algn="just">
              <a:lnSpc>
                <a:spcPct val="80000"/>
              </a:lnSpc>
              <a:defRPr/>
            </a:pPr>
            <a:r>
              <a:rPr lang="es-ES" altLang="zh-CN" dirty="0">
                <a:latin typeface="Gill Sans MT" panose="020B0502020104020203" pitchFamily="34" charset="77"/>
                <a:ea typeface="宋体" charset="-122"/>
              </a:rPr>
              <a:t>No significa necesariamente que una organización fuerte tenga que dedicarse a buscar amenazas en el medio ambiente externo para enfrentarlas. Por lo contrario, las fortalezas de una organización deben ser usadas con mucho cuidado y discreción.</a:t>
            </a:r>
            <a:endParaRPr lang="es-ES" dirty="0">
              <a:latin typeface="Gill Sans MT" panose="020B0502020104020203" pitchFamily="34" charset="77"/>
            </a:endParaRPr>
          </a:p>
        </p:txBody>
      </p:sp>
      <p:sp>
        <p:nvSpPr>
          <p:cNvPr id="29700" name="5 Marcador de número de diapositiva">
            <a:extLst>
              <a:ext uri="{FF2B5EF4-FFF2-40B4-BE49-F238E27FC236}">
                <a16:creationId xmlns:a16="http://schemas.microsoft.com/office/drawing/2014/main" id="{66EEC927-76C4-1D4C-AF3F-56775494616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42456E-D9A5-CA44-97F4-27C638E240DB}" type="slidenum">
              <a:rPr lang="es-ES" altLang="es-MX">
                <a:latin typeface="Gill Sans MT" panose="020B0502020104020203" pitchFamily="34" charset="77"/>
              </a:rPr>
              <a:pPr/>
              <a:t>10</a:t>
            </a:fld>
            <a:endParaRPr lang="es-ES" altLang="es-MX" dirty="0">
              <a:latin typeface="Gill Sans MT" panose="020B0502020104020203" pitchFamily="34" charset="77"/>
            </a:endParaRPr>
          </a:p>
        </p:txBody>
      </p:sp>
    </p:spTree>
    <p:extLst>
      <p:ext uri="{BB962C8B-B14F-4D97-AF65-F5344CB8AC3E}">
        <p14:creationId xmlns:p14="http://schemas.microsoft.com/office/powerpoint/2010/main" val="59553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CA47CE59-659F-E242-AB98-1D270197CD63}"/>
              </a:ext>
            </a:extLst>
          </p:cNvPr>
          <p:cNvSpPr>
            <a:spLocks noGrp="1" noChangeArrowheads="1"/>
          </p:cNvSpPr>
          <p:nvPr>
            <p:ph type="title"/>
          </p:nvPr>
        </p:nvSpPr>
        <p:spPr/>
        <p:txBody>
          <a:bodyPr/>
          <a:lstStyle/>
          <a:p>
            <a:pPr>
              <a:defRPr/>
            </a:pPr>
            <a:r>
              <a:rPr lang="es-ES" altLang="zh-CN" dirty="0">
                <a:solidFill>
                  <a:srgbClr val="C00000"/>
                </a:solidFill>
                <a:latin typeface="Gill Sans MT" panose="020B0502020104020203" pitchFamily="34" charset="77"/>
                <a:ea typeface="宋体" charset="-122"/>
              </a:rPr>
              <a:t>La Estrategia FO (Maxi-Maxi)</a:t>
            </a:r>
            <a:endParaRPr lang="es-ES" dirty="0">
              <a:solidFill>
                <a:srgbClr val="C00000"/>
              </a:solidFill>
              <a:latin typeface="Gill Sans MT" panose="020B0502020104020203" pitchFamily="34" charset="77"/>
            </a:endParaRPr>
          </a:p>
        </p:txBody>
      </p:sp>
      <p:sp>
        <p:nvSpPr>
          <p:cNvPr id="27650" name="Rectangle 3">
            <a:extLst>
              <a:ext uri="{FF2B5EF4-FFF2-40B4-BE49-F238E27FC236}">
                <a16:creationId xmlns:a16="http://schemas.microsoft.com/office/drawing/2014/main" id="{3D936989-C6C2-9A47-947B-1D69B51EFDCD}"/>
              </a:ext>
            </a:extLst>
          </p:cNvPr>
          <p:cNvSpPr>
            <a:spLocks noGrp="1" noChangeArrowheads="1"/>
          </p:cNvSpPr>
          <p:nvPr>
            <p:ph idx="1"/>
          </p:nvPr>
        </p:nvSpPr>
        <p:spPr>
          <a:xfrm>
            <a:off x="1524000" y="1828800"/>
            <a:ext cx="9339072" cy="4030663"/>
          </a:xfrm>
        </p:spPr>
        <p:txBody>
          <a:bodyPr rtlCol="0">
            <a:normAutofit/>
          </a:bodyPr>
          <a:lstStyle/>
          <a:p>
            <a:pPr algn="just">
              <a:defRPr/>
            </a:pPr>
            <a:r>
              <a:rPr lang="es-ES" altLang="zh-CN" dirty="0">
                <a:latin typeface="Gill Sans MT" panose="020B0502020104020203" pitchFamily="34" charset="77"/>
                <a:ea typeface="宋体" panose="02010600030101010101" pitchFamily="2" charset="-122"/>
              </a:rPr>
              <a:t>A cualquier organización le agradaría estar siempre en la situación donde pudiera maximizar tanto sus </a:t>
            </a:r>
            <a:r>
              <a:rPr lang="es-ES" altLang="zh-CN" i="1" dirty="0">
                <a:latin typeface="Gill Sans MT" panose="020B0502020104020203" pitchFamily="34" charset="77"/>
                <a:ea typeface="宋体" panose="02010600030101010101" pitchFamily="2" charset="-122"/>
              </a:rPr>
              <a:t>fortalezas </a:t>
            </a:r>
            <a:r>
              <a:rPr lang="es-ES" altLang="zh-CN" dirty="0">
                <a:latin typeface="Gill Sans MT" panose="020B0502020104020203" pitchFamily="34" charset="77"/>
                <a:ea typeface="宋体" panose="02010600030101010101" pitchFamily="2" charset="-122"/>
              </a:rPr>
              <a:t>como sus </a:t>
            </a:r>
            <a:r>
              <a:rPr lang="es-ES" altLang="zh-CN" i="1" dirty="0">
                <a:latin typeface="Gill Sans MT" panose="020B0502020104020203" pitchFamily="34" charset="77"/>
                <a:ea typeface="宋体" panose="02010600030101010101" pitchFamily="2" charset="-122"/>
              </a:rPr>
              <a:t>oportunidades</a:t>
            </a:r>
            <a:r>
              <a:rPr lang="es-ES" altLang="zh-CN" dirty="0">
                <a:latin typeface="Gill Sans MT" panose="020B0502020104020203" pitchFamily="34" charset="77"/>
                <a:ea typeface="宋体" panose="02010600030101010101" pitchFamily="2" charset="-122"/>
              </a:rPr>
              <a:t>, es decir aplicar siempre la estrategia </a:t>
            </a:r>
            <a:r>
              <a:rPr lang="es-ES" altLang="zh-CN" b="1" dirty="0">
                <a:latin typeface="Gill Sans MT" panose="020B0502020104020203" pitchFamily="34" charset="77"/>
                <a:ea typeface="宋体" panose="02010600030101010101" pitchFamily="2" charset="-122"/>
              </a:rPr>
              <a:t>FO </a:t>
            </a:r>
            <a:r>
              <a:rPr lang="es-ES" altLang="zh-CN" dirty="0">
                <a:latin typeface="Gill Sans MT" panose="020B0502020104020203" pitchFamily="34" charset="77"/>
                <a:ea typeface="宋体" panose="02010600030101010101" pitchFamily="2" charset="-122"/>
              </a:rPr>
              <a:t>(Fortalezas –vs-Oportunidades) </a:t>
            </a:r>
          </a:p>
          <a:p>
            <a:pPr algn="just">
              <a:defRPr/>
            </a:pPr>
            <a:endParaRPr lang="es-ES" altLang="zh-CN" dirty="0">
              <a:latin typeface="Gill Sans MT" panose="020B0502020104020203" pitchFamily="34" charset="77"/>
              <a:ea typeface="宋体" panose="02010600030101010101" pitchFamily="2" charset="-122"/>
            </a:endParaRPr>
          </a:p>
          <a:p>
            <a:pPr algn="just">
              <a:defRPr/>
            </a:pPr>
            <a:r>
              <a:rPr lang="es-ES" altLang="zh-CN" dirty="0">
                <a:latin typeface="Gill Sans MT" panose="020B0502020104020203" pitchFamily="34" charset="77"/>
                <a:ea typeface="宋体" panose="02010600030101010101" pitchFamily="2" charset="-122"/>
              </a:rPr>
              <a:t>Echar mano de sus fortalezas, utilizando recursos para aprovechar la oportunidad para llevar adelante su causa social. </a:t>
            </a:r>
            <a:endParaRPr lang="es-ES" altLang="es-MX" dirty="0">
              <a:latin typeface="Gill Sans MT" panose="020B0502020104020203" pitchFamily="34" charset="77"/>
            </a:endParaRPr>
          </a:p>
        </p:txBody>
      </p:sp>
      <p:sp>
        <p:nvSpPr>
          <p:cNvPr id="30724" name="5 Marcador de número de diapositiva">
            <a:extLst>
              <a:ext uri="{FF2B5EF4-FFF2-40B4-BE49-F238E27FC236}">
                <a16:creationId xmlns:a16="http://schemas.microsoft.com/office/drawing/2014/main" id="{24BA606E-C296-B148-91A8-94CEFE50DAF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BC09060-22BF-CB45-BB70-36B3F3B6384C}" type="slidenum">
              <a:rPr lang="es-ES" altLang="es-MX">
                <a:latin typeface="Gill Sans MT" panose="020B0502020104020203" pitchFamily="34" charset="77"/>
              </a:rPr>
              <a:pPr/>
              <a:t>11</a:t>
            </a:fld>
            <a:endParaRPr lang="es-ES" altLang="es-MX" dirty="0">
              <a:latin typeface="Gill Sans MT" panose="020B0502020104020203" pitchFamily="34" charset="77"/>
            </a:endParaRPr>
          </a:p>
        </p:txBody>
      </p:sp>
    </p:spTree>
    <p:extLst>
      <p:ext uri="{BB962C8B-B14F-4D97-AF65-F5344CB8AC3E}">
        <p14:creationId xmlns:p14="http://schemas.microsoft.com/office/powerpoint/2010/main" val="418960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E97E22C3-2D23-7147-8EB2-814C05AC5325}"/>
              </a:ext>
            </a:extLst>
          </p:cNvPr>
          <p:cNvSpPr>
            <a:spLocks noGrp="1" noChangeArrowheads="1"/>
          </p:cNvSpPr>
          <p:nvPr>
            <p:ph type="title"/>
          </p:nvPr>
        </p:nvSpPr>
        <p:spPr/>
        <p:txBody>
          <a:bodyPr/>
          <a:lstStyle/>
          <a:p>
            <a:pPr>
              <a:defRPr/>
            </a:pPr>
            <a:r>
              <a:rPr lang="es-ES" dirty="0">
                <a:solidFill>
                  <a:srgbClr val="C00000"/>
                </a:solidFill>
                <a:latin typeface="Gill Sans MT" panose="020B0502020104020203" pitchFamily="34" charset="77"/>
              </a:rPr>
              <a:t>ANALISIS FODA</a:t>
            </a:r>
          </a:p>
        </p:txBody>
      </p:sp>
      <p:sp>
        <p:nvSpPr>
          <p:cNvPr id="10242" name="Rectangle 3">
            <a:extLst>
              <a:ext uri="{FF2B5EF4-FFF2-40B4-BE49-F238E27FC236}">
                <a16:creationId xmlns:a16="http://schemas.microsoft.com/office/drawing/2014/main" id="{1E4E32C8-8CE7-9040-A9C6-39C25529F97E}"/>
              </a:ext>
            </a:extLst>
          </p:cNvPr>
          <p:cNvSpPr>
            <a:spLocks noGrp="1" noChangeArrowheads="1"/>
          </p:cNvSpPr>
          <p:nvPr>
            <p:ph idx="1"/>
          </p:nvPr>
        </p:nvSpPr>
        <p:spPr>
          <a:xfrm>
            <a:off x="978946" y="2227263"/>
            <a:ext cx="10122946" cy="3632200"/>
          </a:xfrm>
        </p:spPr>
        <p:txBody>
          <a:bodyPr rtlCol="0">
            <a:normAutofit lnSpcReduction="10000"/>
          </a:bodyPr>
          <a:lstStyle/>
          <a:p>
            <a:pPr marL="0" indent="0" algn="just">
              <a:buFont typeface="Wingdings 2" panose="05020102010507070707" pitchFamily="18" charset="2"/>
              <a:buChar char=""/>
              <a:defRPr/>
            </a:pPr>
            <a:r>
              <a:rPr lang="es-ES" altLang="es-MX" dirty="0">
                <a:solidFill>
                  <a:schemeClr val="hlink"/>
                </a:solidFill>
                <a:latin typeface="Gill Sans MT" panose="020B0502020104020203" pitchFamily="34" charset="77"/>
              </a:rPr>
              <a:t>FODA</a:t>
            </a:r>
            <a:r>
              <a:rPr lang="es-ES" altLang="es-MX" dirty="0">
                <a:latin typeface="Gill Sans MT" panose="020B0502020104020203" pitchFamily="34" charset="77"/>
              </a:rPr>
              <a:t> es la sigla usada para referirse a una herramienta analítica que permite trabajar con toda la información que se posea sobre una organización, sea ésta institución o organización.  </a:t>
            </a:r>
          </a:p>
          <a:p>
            <a:pPr marL="0" indent="0">
              <a:buNone/>
              <a:defRPr/>
            </a:pPr>
            <a:endParaRPr lang="es-ES" altLang="es-MX" dirty="0">
              <a:latin typeface="Gill Sans MT" panose="020B0502020104020203" pitchFamily="34" charset="77"/>
            </a:endParaRPr>
          </a:p>
          <a:p>
            <a:pPr marL="0" indent="0" algn="ctr">
              <a:buClr>
                <a:schemeClr val="tx1"/>
              </a:buClr>
              <a:buNone/>
              <a:defRPr/>
            </a:pPr>
            <a:r>
              <a:rPr lang="es-ES" altLang="es-MX" dirty="0">
                <a:latin typeface="Gill Sans MT" panose="020B0502020104020203" pitchFamily="34" charset="77"/>
              </a:rPr>
              <a:t>   </a:t>
            </a:r>
            <a:r>
              <a:rPr lang="es-ES" altLang="es-MX" dirty="0">
                <a:solidFill>
                  <a:schemeClr val="hlink"/>
                </a:solidFill>
                <a:latin typeface="Gill Sans MT" panose="020B0502020104020203" pitchFamily="34" charset="77"/>
              </a:rPr>
              <a:t>F</a:t>
            </a:r>
            <a:r>
              <a:rPr lang="es-ES" altLang="es-MX" dirty="0">
                <a:latin typeface="Gill Sans MT" panose="020B0502020104020203" pitchFamily="34" charset="77"/>
              </a:rPr>
              <a:t>ORTALEZAS</a:t>
            </a:r>
          </a:p>
          <a:p>
            <a:pPr marL="0" indent="0" algn="ctr">
              <a:buClr>
                <a:schemeClr val="tx1"/>
              </a:buClr>
              <a:buNone/>
              <a:defRPr/>
            </a:pPr>
            <a:r>
              <a:rPr lang="es-ES" altLang="es-MX" dirty="0">
                <a:latin typeface="Gill Sans MT" panose="020B0502020104020203" pitchFamily="34" charset="77"/>
              </a:rPr>
              <a:t>           </a:t>
            </a:r>
            <a:r>
              <a:rPr lang="es-ES" altLang="es-MX" dirty="0">
                <a:solidFill>
                  <a:schemeClr val="hlink"/>
                </a:solidFill>
                <a:latin typeface="Gill Sans MT" panose="020B0502020104020203" pitchFamily="34" charset="77"/>
              </a:rPr>
              <a:t>O</a:t>
            </a:r>
            <a:r>
              <a:rPr lang="es-ES" altLang="es-MX" dirty="0">
                <a:latin typeface="Gill Sans MT" panose="020B0502020104020203" pitchFamily="34" charset="77"/>
              </a:rPr>
              <a:t>PORTUNIDADES</a:t>
            </a:r>
          </a:p>
          <a:p>
            <a:pPr marL="0" indent="0" algn="ctr">
              <a:buClr>
                <a:schemeClr val="tx1"/>
              </a:buClr>
              <a:buNone/>
              <a:defRPr/>
            </a:pPr>
            <a:r>
              <a:rPr lang="es-ES" altLang="es-MX" dirty="0">
                <a:latin typeface="Gill Sans MT" panose="020B0502020104020203" pitchFamily="34" charset="77"/>
              </a:rPr>
              <a:t>   </a:t>
            </a:r>
            <a:r>
              <a:rPr lang="es-ES" altLang="es-MX" dirty="0">
                <a:solidFill>
                  <a:schemeClr val="hlink"/>
                </a:solidFill>
                <a:latin typeface="Gill Sans MT" panose="020B0502020104020203" pitchFamily="34" charset="77"/>
              </a:rPr>
              <a:t>D</a:t>
            </a:r>
            <a:r>
              <a:rPr lang="es-ES" altLang="es-MX" dirty="0">
                <a:latin typeface="Gill Sans MT" panose="020B0502020104020203" pitchFamily="34" charset="77"/>
              </a:rPr>
              <a:t>EBILIDADES</a:t>
            </a:r>
          </a:p>
          <a:p>
            <a:pPr marL="0" indent="0" algn="ctr">
              <a:buClr>
                <a:schemeClr val="tx1"/>
              </a:buClr>
              <a:buNone/>
              <a:defRPr/>
            </a:pPr>
            <a:r>
              <a:rPr lang="es-ES" altLang="es-MX" dirty="0">
                <a:solidFill>
                  <a:schemeClr val="hlink"/>
                </a:solidFill>
                <a:latin typeface="Gill Sans MT" panose="020B0502020104020203" pitchFamily="34" charset="77"/>
              </a:rPr>
              <a:t>A</a:t>
            </a:r>
            <a:r>
              <a:rPr lang="es-ES" altLang="es-MX" dirty="0">
                <a:latin typeface="Gill Sans MT" panose="020B0502020104020203" pitchFamily="34" charset="77"/>
              </a:rPr>
              <a:t>MENAZAS</a:t>
            </a:r>
          </a:p>
        </p:txBody>
      </p:sp>
      <p:sp>
        <p:nvSpPr>
          <p:cNvPr id="14340" name="5 Marcador de número de diapositiva">
            <a:extLst>
              <a:ext uri="{FF2B5EF4-FFF2-40B4-BE49-F238E27FC236}">
                <a16:creationId xmlns:a16="http://schemas.microsoft.com/office/drawing/2014/main" id="{D5DE2D7C-8003-8A41-85E4-B687278DF8C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4FBC33D-36C9-8C49-836E-D09F1CA0079C}" type="slidenum">
              <a:rPr lang="es-ES" altLang="es-MX">
                <a:latin typeface="Gill Sans MT" panose="020B0502020104020203" pitchFamily="34" charset="77"/>
              </a:rPr>
              <a:pPr/>
              <a:t>2</a:t>
            </a:fld>
            <a:endParaRPr lang="es-ES" altLang="es-MX" dirty="0">
              <a:latin typeface="Gill Sans MT" panose="020B0502020104020203" pitchFamily="34" charset="77"/>
            </a:endParaRPr>
          </a:p>
        </p:txBody>
      </p:sp>
      <p:pic>
        <p:nvPicPr>
          <p:cNvPr id="3" name="Gráfico 2" descr="Investigación">
            <a:extLst>
              <a:ext uri="{FF2B5EF4-FFF2-40B4-BE49-F238E27FC236}">
                <a16:creationId xmlns:a16="http://schemas.microsoft.com/office/drawing/2014/main" id="{17D37917-A9E5-9542-9D90-D2FFDB587E2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89760" y="3831336"/>
            <a:ext cx="1712976" cy="1712976"/>
          </a:xfrm>
          <a:prstGeom prst="rect">
            <a:avLst/>
          </a:prstGeom>
        </p:spPr>
      </p:pic>
    </p:spTree>
    <p:extLst>
      <p:ext uri="{BB962C8B-B14F-4D97-AF65-F5344CB8AC3E}">
        <p14:creationId xmlns:p14="http://schemas.microsoft.com/office/powerpoint/2010/main" val="3394950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74DE6924-1F79-A346-953A-5A6899B4CC5E}"/>
              </a:ext>
            </a:extLst>
          </p:cNvPr>
          <p:cNvSpPr>
            <a:spLocks noGrp="1" noChangeArrowheads="1"/>
          </p:cNvSpPr>
          <p:nvPr>
            <p:ph type="title"/>
          </p:nvPr>
        </p:nvSpPr>
        <p:spPr>
          <a:xfrm>
            <a:off x="2135189" y="765175"/>
            <a:ext cx="8226425" cy="1143000"/>
          </a:xfrm>
        </p:spPr>
        <p:txBody>
          <a:bodyPr>
            <a:noAutofit/>
          </a:bodyPr>
          <a:lstStyle/>
          <a:p>
            <a:pPr>
              <a:defRPr/>
            </a:pPr>
            <a:br>
              <a:rPr lang="es-ES" sz="4000" dirty="0">
                <a:solidFill>
                  <a:srgbClr val="C00000"/>
                </a:solidFill>
                <a:latin typeface="Gill Sans MT" panose="020B0502020104020203" pitchFamily="34" charset="77"/>
              </a:rPr>
            </a:br>
            <a:br>
              <a:rPr lang="es-ES" sz="4000" dirty="0">
                <a:solidFill>
                  <a:srgbClr val="C00000"/>
                </a:solidFill>
                <a:latin typeface="Gill Sans MT" panose="020B0502020104020203" pitchFamily="34" charset="77"/>
              </a:rPr>
            </a:br>
            <a:r>
              <a:rPr lang="es-ES" sz="4000" dirty="0">
                <a:solidFill>
                  <a:srgbClr val="C00000"/>
                </a:solidFill>
                <a:latin typeface="Gill Sans MT" panose="020B0502020104020203" pitchFamily="34" charset="77"/>
              </a:rPr>
              <a:t>DE DOS PARTES EN EL FODA:</a:t>
            </a:r>
          </a:p>
        </p:txBody>
      </p:sp>
      <p:sp>
        <p:nvSpPr>
          <p:cNvPr id="15363" name="Rectangle 3">
            <a:extLst>
              <a:ext uri="{FF2B5EF4-FFF2-40B4-BE49-F238E27FC236}">
                <a16:creationId xmlns:a16="http://schemas.microsoft.com/office/drawing/2014/main" id="{583242DA-60C3-C045-AE08-C8C1F32FC872}"/>
              </a:ext>
            </a:extLst>
          </p:cNvPr>
          <p:cNvSpPr>
            <a:spLocks noGrp="1" noChangeArrowheads="1"/>
          </p:cNvSpPr>
          <p:nvPr>
            <p:ph idx="1"/>
          </p:nvPr>
        </p:nvSpPr>
        <p:spPr>
          <a:xfrm>
            <a:off x="1524000" y="2967038"/>
            <a:ext cx="8682038" cy="2838450"/>
          </a:xfrm>
        </p:spPr>
        <p:txBody>
          <a:bodyPr/>
          <a:lstStyle/>
          <a:p>
            <a:pPr marL="0" indent="0"/>
            <a:endParaRPr lang="es-ES" altLang="es-MX" sz="2000" dirty="0">
              <a:solidFill>
                <a:schemeClr val="hlink"/>
              </a:solidFill>
              <a:latin typeface="Gill Sans MT" panose="020B0502020104020203" pitchFamily="34" charset="77"/>
            </a:endParaRPr>
          </a:p>
          <a:p>
            <a:pPr marL="0" indent="0" algn="ctr"/>
            <a:r>
              <a:rPr lang="es-ES" altLang="es-MX" sz="2000" b="1" dirty="0">
                <a:solidFill>
                  <a:schemeClr val="hlink"/>
                </a:solidFill>
                <a:latin typeface="Gill Sans MT" panose="020B0502020104020203" pitchFamily="34" charset="77"/>
              </a:rPr>
              <a:t> LA PARTE INTERNA</a:t>
            </a:r>
          </a:p>
          <a:p>
            <a:pPr marL="0" indent="0" algn="ctr"/>
            <a:r>
              <a:rPr lang="es-ES" altLang="es-MX" sz="2000" b="1" dirty="0">
                <a:solidFill>
                  <a:schemeClr val="hlink"/>
                </a:solidFill>
                <a:latin typeface="Gill Sans MT" panose="020B0502020104020203" pitchFamily="34" charset="77"/>
              </a:rPr>
              <a:t> LA PARTE EXTERNA</a:t>
            </a:r>
          </a:p>
          <a:p>
            <a:pPr marL="0" indent="0"/>
            <a:endParaRPr lang="es-ES" altLang="es-MX" sz="2000" dirty="0">
              <a:solidFill>
                <a:schemeClr val="hlink"/>
              </a:solidFill>
              <a:latin typeface="Gill Sans MT" panose="020B0502020104020203" pitchFamily="34" charset="77"/>
            </a:endParaRPr>
          </a:p>
          <a:p>
            <a:pPr marL="0" indent="0">
              <a:buClr>
                <a:schemeClr val="tx1"/>
              </a:buClr>
              <a:buNone/>
            </a:pPr>
            <a:endParaRPr lang="es-ES" altLang="es-MX" sz="2000" dirty="0">
              <a:latin typeface="Gill Sans MT" panose="020B0502020104020203" pitchFamily="34" charset="77"/>
            </a:endParaRPr>
          </a:p>
        </p:txBody>
      </p:sp>
      <p:sp>
        <p:nvSpPr>
          <p:cNvPr id="15364" name="5 Marcador de número de diapositiva">
            <a:extLst>
              <a:ext uri="{FF2B5EF4-FFF2-40B4-BE49-F238E27FC236}">
                <a16:creationId xmlns:a16="http://schemas.microsoft.com/office/drawing/2014/main" id="{BDF8224B-B67C-FE49-BC96-9D7B29EBA70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DD956A-1121-794E-9C94-172E9FD51152}" type="slidenum">
              <a:rPr lang="es-ES" altLang="es-MX">
                <a:latin typeface="Gill Sans MT" panose="020B0502020104020203" pitchFamily="34" charset="77"/>
              </a:rPr>
              <a:pPr/>
              <a:t>3</a:t>
            </a:fld>
            <a:endParaRPr lang="es-ES" altLang="es-MX" dirty="0">
              <a:latin typeface="Gill Sans MT" panose="020B0502020104020203" pitchFamily="34" charset="77"/>
            </a:endParaRPr>
          </a:p>
        </p:txBody>
      </p:sp>
      <p:pic>
        <p:nvPicPr>
          <p:cNvPr id="3" name="Gráfico 2" descr="Volver">
            <a:extLst>
              <a:ext uri="{FF2B5EF4-FFF2-40B4-BE49-F238E27FC236}">
                <a16:creationId xmlns:a16="http://schemas.microsoft.com/office/drawing/2014/main" id="{02822EEB-BD50-D448-8382-1107C90810F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9169" y="3135566"/>
            <a:ext cx="914400" cy="914400"/>
          </a:xfrm>
          <a:prstGeom prst="rect">
            <a:avLst/>
          </a:prstGeom>
        </p:spPr>
      </p:pic>
      <p:pic>
        <p:nvPicPr>
          <p:cNvPr id="5" name="Gráfico 4" descr="Volver RTL">
            <a:extLst>
              <a:ext uri="{FF2B5EF4-FFF2-40B4-BE49-F238E27FC236}">
                <a16:creationId xmlns:a16="http://schemas.microsoft.com/office/drawing/2014/main" id="{5789E5D2-0E6B-3D46-B263-B965F7F620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83425" y="3123374"/>
            <a:ext cx="914400" cy="914400"/>
          </a:xfrm>
          <a:prstGeom prst="rect">
            <a:avLst/>
          </a:prstGeom>
        </p:spPr>
      </p:pic>
    </p:spTree>
    <p:extLst>
      <p:ext uri="{BB962C8B-B14F-4D97-AF65-F5344CB8AC3E}">
        <p14:creationId xmlns:p14="http://schemas.microsoft.com/office/powerpoint/2010/main" val="783684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1CCE4EEE-4DD8-8B49-9EFD-4E37095AB5E2}"/>
              </a:ext>
            </a:extLst>
          </p:cNvPr>
          <p:cNvSpPr>
            <a:spLocks noGrp="1" noChangeArrowheads="1"/>
          </p:cNvSpPr>
          <p:nvPr>
            <p:ph type="title"/>
          </p:nvPr>
        </p:nvSpPr>
        <p:spPr>
          <a:xfrm>
            <a:off x="207264" y="370475"/>
            <a:ext cx="11777472" cy="1325563"/>
          </a:xfrm>
        </p:spPr>
        <p:txBody>
          <a:bodyPr>
            <a:normAutofit/>
          </a:bodyPr>
          <a:lstStyle/>
          <a:p>
            <a:pPr>
              <a:defRPr/>
            </a:pPr>
            <a:r>
              <a:rPr lang="es-ES" sz="3200" dirty="0">
                <a:solidFill>
                  <a:srgbClr val="C00000"/>
                </a:solidFill>
                <a:latin typeface="Gill Sans MT" panose="020B0502020104020203" pitchFamily="34" charset="77"/>
              </a:rPr>
              <a:t>Ejemplos de la parte interna del análisis FODA de Recursos Humanos</a:t>
            </a:r>
          </a:p>
        </p:txBody>
      </p:sp>
      <p:sp>
        <p:nvSpPr>
          <p:cNvPr id="13314" name="Rectangle 3">
            <a:extLst>
              <a:ext uri="{FF2B5EF4-FFF2-40B4-BE49-F238E27FC236}">
                <a16:creationId xmlns:a16="http://schemas.microsoft.com/office/drawing/2014/main" id="{0C149876-003F-AB43-A409-D749A3A7F901}"/>
              </a:ext>
            </a:extLst>
          </p:cNvPr>
          <p:cNvSpPr>
            <a:spLocks noGrp="1" noChangeArrowheads="1"/>
          </p:cNvSpPr>
          <p:nvPr>
            <p:ph idx="1"/>
          </p:nvPr>
        </p:nvSpPr>
        <p:spPr>
          <a:xfrm>
            <a:off x="2105025" y="2227263"/>
            <a:ext cx="7989888" cy="3632200"/>
          </a:xfrm>
        </p:spPr>
        <p:txBody>
          <a:bodyPr rtlCol="0">
            <a:normAutofit fontScale="92500" lnSpcReduction="10000"/>
          </a:bodyPr>
          <a:lstStyle/>
          <a:p>
            <a:pPr marL="306000" indent="-306000">
              <a:buFont typeface="Wingdings 2" panose="05020102010507070707" pitchFamily="18" charset="2"/>
              <a:buChar char=""/>
              <a:defRPr/>
            </a:pPr>
            <a:r>
              <a:rPr lang="es-ES" altLang="es-MX" sz="2400" dirty="0">
                <a:latin typeface="Gill Sans MT" panose="020B0502020104020203" pitchFamily="34" charset="77"/>
              </a:rPr>
              <a:t>Nuestra gente</a:t>
            </a:r>
          </a:p>
          <a:p>
            <a:pPr marL="306000" indent="-306000">
              <a:buFont typeface="Wingdings 2" panose="05020102010507070707" pitchFamily="18" charset="2"/>
              <a:buChar char=""/>
              <a:defRPr/>
            </a:pPr>
            <a:r>
              <a:rPr lang="es-ES" altLang="es-MX" sz="2400" dirty="0">
                <a:latin typeface="Gill Sans MT" panose="020B0502020104020203" pitchFamily="34" charset="77"/>
              </a:rPr>
              <a:t>Clima organizacional</a:t>
            </a:r>
          </a:p>
          <a:p>
            <a:pPr marL="306000" indent="-306000">
              <a:buFont typeface="Wingdings 2" panose="05020102010507070707" pitchFamily="18" charset="2"/>
              <a:buChar char=""/>
              <a:defRPr/>
            </a:pPr>
            <a:r>
              <a:rPr lang="es-ES" altLang="es-MX" sz="2400" dirty="0">
                <a:latin typeface="Gill Sans MT" panose="020B0502020104020203" pitchFamily="34" charset="77"/>
              </a:rPr>
              <a:t>Prestaciones y beneficios</a:t>
            </a:r>
          </a:p>
          <a:p>
            <a:pPr marL="306000" indent="-306000">
              <a:buFont typeface="Wingdings 2" panose="05020102010507070707" pitchFamily="18" charset="2"/>
              <a:buChar char=""/>
              <a:defRPr/>
            </a:pPr>
            <a:r>
              <a:rPr lang="es-ES" altLang="es-MX" sz="2400" dirty="0">
                <a:latin typeface="Gill Sans MT" panose="020B0502020104020203" pitchFamily="34" charset="77"/>
              </a:rPr>
              <a:t>Instalaciones y lugar de trabajo</a:t>
            </a:r>
          </a:p>
          <a:p>
            <a:pPr marL="306000" indent="-306000">
              <a:buFont typeface="Wingdings 2" panose="05020102010507070707" pitchFamily="18" charset="2"/>
              <a:buChar char=""/>
              <a:defRPr/>
            </a:pPr>
            <a:r>
              <a:rPr lang="es-ES" altLang="es-MX" sz="2400" dirty="0">
                <a:latin typeface="Gill Sans MT" panose="020B0502020104020203" pitchFamily="34" charset="77"/>
              </a:rPr>
              <a:t>Contención emocional a los miembros</a:t>
            </a:r>
          </a:p>
          <a:p>
            <a:pPr marL="306000" indent="-306000">
              <a:buFont typeface="Wingdings 2" panose="05020102010507070707" pitchFamily="18" charset="2"/>
              <a:buChar char=""/>
              <a:defRPr/>
            </a:pPr>
            <a:r>
              <a:rPr lang="es-ES" altLang="es-MX" sz="2400" dirty="0">
                <a:latin typeface="Gill Sans MT" panose="020B0502020104020203" pitchFamily="34" charset="77"/>
              </a:rPr>
              <a:t>Crecimiento y desarrollo</a:t>
            </a:r>
          </a:p>
          <a:p>
            <a:pPr marL="306000" indent="-306000">
              <a:buFont typeface="Wingdings 2" panose="05020102010507070707" pitchFamily="18" charset="2"/>
              <a:buChar char=""/>
              <a:defRPr/>
            </a:pPr>
            <a:r>
              <a:rPr lang="es-ES" altLang="es-MX" sz="2400" dirty="0">
                <a:latin typeface="Gill Sans MT" panose="020B0502020104020203" pitchFamily="34" charset="77"/>
              </a:rPr>
              <a:t>Fuentes de reclutamiento</a:t>
            </a:r>
          </a:p>
          <a:p>
            <a:pPr marL="306000" indent="-306000">
              <a:buFont typeface="Wingdings 2" panose="05020102010507070707" pitchFamily="18" charset="2"/>
              <a:buChar char=""/>
              <a:defRPr/>
            </a:pPr>
            <a:r>
              <a:rPr lang="es-ES" altLang="es-MX" sz="2400" dirty="0">
                <a:latin typeface="Gill Sans MT" panose="020B0502020104020203" pitchFamily="34" charset="77"/>
              </a:rPr>
              <a:t>Presupuesto asignado</a:t>
            </a:r>
          </a:p>
          <a:p>
            <a:pPr marL="306000" indent="-306000">
              <a:buFont typeface="Wingdings 2" panose="05020102010507070707" pitchFamily="18" charset="2"/>
              <a:buChar char=""/>
              <a:defRPr/>
            </a:pPr>
            <a:r>
              <a:rPr lang="es-ES" altLang="es-MX" sz="2400" dirty="0">
                <a:latin typeface="Gill Sans MT" panose="020B0502020104020203" pitchFamily="34" charset="77"/>
              </a:rPr>
              <a:t>Cargas de trabajo equilibradas</a:t>
            </a:r>
          </a:p>
        </p:txBody>
      </p:sp>
      <p:sp>
        <p:nvSpPr>
          <p:cNvPr id="17412" name="5 Marcador de número de diapositiva">
            <a:extLst>
              <a:ext uri="{FF2B5EF4-FFF2-40B4-BE49-F238E27FC236}">
                <a16:creationId xmlns:a16="http://schemas.microsoft.com/office/drawing/2014/main" id="{BF4A6AB7-93F5-B94B-B816-3D107103DCD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5AF2A5-1FC5-0F48-915A-A247C750F312}" type="slidenum">
              <a:rPr lang="es-ES" altLang="es-MX">
                <a:latin typeface="Gill Sans MT" panose="020B0502020104020203" pitchFamily="34" charset="77"/>
              </a:rPr>
              <a:pPr/>
              <a:t>4</a:t>
            </a:fld>
            <a:endParaRPr lang="es-ES" altLang="es-MX" dirty="0">
              <a:latin typeface="Gill Sans MT" panose="020B0502020104020203" pitchFamily="34" charset="77"/>
            </a:endParaRPr>
          </a:p>
        </p:txBody>
      </p:sp>
      <p:pic>
        <p:nvPicPr>
          <p:cNvPr id="3" name="Gráfico 2" descr="Grupo de personas">
            <a:extLst>
              <a:ext uri="{FF2B5EF4-FFF2-40B4-BE49-F238E27FC236}">
                <a16:creationId xmlns:a16="http://schemas.microsoft.com/office/drawing/2014/main" id="{78597A40-348D-DA4B-A01C-76B504F9BD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93024" y="2490375"/>
            <a:ext cx="2618232" cy="2618232"/>
          </a:xfrm>
          <a:prstGeom prst="rect">
            <a:avLst/>
          </a:prstGeom>
        </p:spPr>
      </p:pic>
    </p:spTree>
    <p:extLst>
      <p:ext uri="{BB962C8B-B14F-4D97-AF65-F5344CB8AC3E}">
        <p14:creationId xmlns:p14="http://schemas.microsoft.com/office/powerpoint/2010/main" val="2245423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0290" name="Rectangle 2">
            <a:extLst>
              <a:ext uri="{FF2B5EF4-FFF2-40B4-BE49-F238E27FC236}">
                <a16:creationId xmlns:a16="http://schemas.microsoft.com/office/drawing/2014/main" id="{8CF92251-C341-6240-BE7F-C95478B80BD5}"/>
              </a:ext>
            </a:extLst>
          </p:cNvPr>
          <p:cNvSpPr>
            <a:spLocks noGrp="1" noChangeArrowheads="1"/>
          </p:cNvSpPr>
          <p:nvPr>
            <p:ph type="title"/>
          </p:nvPr>
        </p:nvSpPr>
        <p:spPr>
          <a:xfrm>
            <a:off x="838200" y="365125"/>
            <a:ext cx="10988040" cy="1325563"/>
          </a:xfrm>
        </p:spPr>
        <p:txBody>
          <a:bodyPr>
            <a:normAutofit/>
          </a:bodyPr>
          <a:lstStyle/>
          <a:p>
            <a:pPr>
              <a:defRPr/>
            </a:pPr>
            <a:r>
              <a:rPr lang="es-ES" sz="3200" dirty="0">
                <a:solidFill>
                  <a:srgbClr val="C00000"/>
                </a:solidFill>
                <a:latin typeface="Gill Sans MT" panose="020B0502020104020203" pitchFamily="34" charset="77"/>
              </a:rPr>
              <a:t>Ejemplos de la parte externa del FODA de Recursos Humanos</a:t>
            </a:r>
          </a:p>
        </p:txBody>
      </p:sp>
      <p:sp>
        <p:nvSpPr>
          <p:cNvPr id="22531" name="Rectangle 3">
            <a:extLst>
              <a:ext uri="{FF2B5EF4-FFF2-40B4-BE49-F238E27FC236}">
                <a16:creationId xmlns:a16="http://schemas.microsoft.com/office/drawing/2014/main" id="{7B01F5DF-4CD9-FB47-9B54-0DB02E87B130}"/>
              </a:ext>
            </a:extLst>
          </p:cNvPr>
          <p:cNvSpPr>
            <a:spLocks noGrp="1" noChangeArrowheads="1"/>
          </p:cNvSpPr>
          <p:nvPr>
            <p:ph idx="1"/>
          </p:nvPr>
        </p:nvSpPr>
        <p:spPr>
          <a:xfrm>
            <a:off x="2105025" y="2227263"/>
            <a:ext cx="6843903" cy="3632200"/>
          </a:xfrm>
        </p:spPr>
        <p:txBody>
          <a:bodyPr/>
          <a:lstStyle/>
          <a:p>
            <a:pPr eaLnBrk="1" hangingPunct="1">
              <a:lnSpc>
                <a:spcPct val="90000"/>
              </a:lnSpc>
            </a:pPr>
            <a:r>
              <a:rPr lang="es-ES" altLang="es-MX" sz="2400" dirty="0">
                <a:latin typeface="Gill Sans MT" panose="020B0502020104020203" pitchFamily="34" charset="77"/>
              </a:rPr>
              <a:t>Política fiscal.</a:t>
            </a:r>
          </a:p>
          <a:p>
            <a:pPr eaLnBrk="1" hangingPunct="1">
              <a:lnSpc>
                <a:spcPct val="90000"/>
              </a:lnSpc>
            </a:pPr>
            <a:r>
              <a:rPr lang="es-ES" altLang="es-MX" sz="2400" dirty="0">
                <a:latin typeface="Gill Sans MT" panose="020B0502020104020203" pitchFamily="34" charset="77"/>
              </a:rPr>
              <a:t>Regulaciones de la Ley Federal del Trabajo.</a:t>
            </a:r>
          </a:p>
          <a:p>
            <a:pPr eaLnBrk="1" hangingPunct="1">
              <a:lnSpc>
                <a:spcPct val="90000"/>
              </a:lnSpc>
            </a:pPr>
            <a:r>
              <a:rPr lang="es-ES" altLang="es-MX" sz="2400" dirty="0">
                <a:latin typeface="Gill Sans MT" panose="020B0502020104020203" pitchFamily="34" charset="77"/>
              </a:rPr>
              <a:t>Buenas prácticas del mercado ya sea en OSC o empresas en relación al personal.</a:t>
            </a:r>
          </a:p>
          <a:p>
            <a:pPr eaLnBrk="1" hangingPunct="1">
              <a:lnSpc>
                <a:spcPct val="90000"/>
              </a:lnSpc>
            </a:pPr>
            <a:r>
              <a:rPr lang="es-ES" altLang="es-MX" sz="2400" dirty="0">
                <a:latin typeface="Gill Sans MT" panose="020B0502020104020203" pitchFamily="34" charset="77"/>
              </a:rPr>
              <a:t>Situación social y económica del país.</a:t>
            </a:r>
          </a:p>
          <a:p>
            <a:pPr eaLnBrk="1" hangingPunct="1">
              <a:lnSpc>
                <a:spcPct val="90000"/>
              </a:lnSpc>
            </a:pPr>
            <a:r>
              <a:rPr lang="es-ES" altLang="es-MX" sz="2400" dirty="0">
                <a:latin typeface="Gill Sans MT" panose="020B0502020104020203" pitchFamily="34" charset="77"/>
              </a:rPr>
              <a:t>Tabuladores salariales del mercado.</a:t>
            </a:r>
          </a:p>
          <a:p>
            <a:pPr eaLnBrk="1" hangingPunct="1">
              <a:lnSpc>
                <a:spcPct val="90000"/>
              </a:lnSpc>
            </a:pPr>
            <a:r>
              <a:rPr lang="es-ES" altLang="es-MX" sz="2400" dirty="0">
                <a:latin typeface="Gill Sans MT" panose="020B0502020104020203" pitchFamily="34" charset="77"/>
              </a:rPr>
              <a:t>Tecnología / trabajo digital.</a:t>
            </a:r>
          </a:p>
          <a:p>
            <a:pPr eaLnBrk="1" hangingPunct="1">
              <a:lnSpc>
                <a:spcPct val="90000"/>
              </a:lnSpc>
            </a:pPr>
            <a:r>
              <a:rPr lang="es-ES" altLang="es-MX" sz="2400" dirty="0">
                <a:latin typeface="Gill Sans MT" panose="020B0502020104020203" pitchFamily="34" charset="77"/>
              </a:rPr>
              <a:t>Globalización.</a:t>
            </a:r>
          </a:p>
          <a:p>
            <a:pPr eaLnBrk="1" hangingPunct="1">
              <a:lnSpc>
                <a:spcPct val="90000"/>
              </a:lnSpc>
            </a:pPr>
            <a:endParaRPr lang="es-ES" altLang="es-MX" sz="2400" dirty="0">
              <a:latin typeface="Gill Sans MT" panose="020B0502020104020203" pitchFamily="34" charset="77"/>
            </a:endParaRPr>
          </a:p>
        </p:txBody>
      </p:sp>
      <p:sp>
        <p:nvSpPr>
          <p:cNvPr id="22532" name="5 Marcador de número de diapositiva">
            <a:extLst>
              <a:ext uri="{FF2B5EF4-FFF2-40B4-BE49-F238E27FC236}">
                <a16:creationId xmlns:a16="http://schemas.microsoft.com/office/drawing/2014/main" id="{87B79F18-1610-3747-80D0-FA4E676BDE6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C2C273E-9DB3-5343-B1E9-1FB7859BBF42}" type="slidenum">
              <a:rPr lang="es-ES" altLang="es-MX">
                <a:latin typeface="Gill Sans MT" panose="020B0502020104020203" pitchFamily="34" charset="77"/>
              </a:rPr>
              <a:pPr/>
              <a:t>5</a:t>
            </a:fld>
            <a:endParaRPr lang="es-ES" altLang="es-MX" dirty="0">
              <a:latin typeface="Gill Sans MT" panose="020B0502020104020203" pitchFamily="34" charset="77"/>
            </a:endParaRPr>
          </a:p>
        </p:txBody>
      </p:sp>
      <p:pic>
        <p:nvPicPr>
          <p:cNvPr id="7" name="Gráfico 6" descr="Bombilla y engranaje">
            <a:extLst>
              <a:ext uri="{FF2B5EF4-FFF2-40B4-BE49-F238E27FC236}">
                <a16:creationId xmlns:a16="http://schemas.microsoft.com/office/drawing/2014/main" id="{19E9417E-1A85-6646-93C5-117F2FC7507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06968" y="2819115"/>
            <a:ext cx="2127504" cy="2127504"/>
          </a:xfrm>
          <a:prstGeom prst="rect">
            <a:avLst/>
          </a:prstGeom>
        </p:spPr>
      </p:pic>
    </p:spTree>
    <p:extLst>
      <p:ext uri="{BB962C8B-B14F-4D97-AF65-F5344CB8AC3E}">
        <p14:creationId xmlns:p14="http://schemas.microsoft.com/office/powerpoint/2010/main" val="1387442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5744920D-4F6D-B34A-800E-7623338144E4}"/>
              </a:ext>
            </a:extLst>
          </p:cNvPr>
          <p:cNvSpPr>
            <a:spLocks noGrp="1" noChangeArrowheads="1"/>
          </p:cNvSpPr>
          <p:nvPr>
            <p:ph type="title"/>
          </p:nvPr>
        </p:nvSpPr>
        <p:spPr/>
        <p:txBody>
          <a:bodyPr/>
          <a:lstStyle/>
          <a:p>
            <a:pPr>
              <a:defRPr/>
            </a:pPr>
            <a:r>
              <a:rPr lang="es-ES" dirty="0">
                <a:solidFill>
                  <a:srgbClr val="C00000"/>
                </a:solidFill>
                <a:latin typeface="Gill Sans MT" panose="020B0502020104020203" pitchFamily="34" charset="77"/>
              </a:rPr>
              <a:t>LA MATRIZ FODA</a:t>
            </a:r>
          </a:p>
        </p:txBody>
      </p:sp>
      <p:sp>
        <p:nvSpPr>
          <p:cNvPr id="25604" name="5 Marcador de número de diapositiva">
            <a:extLst>
              <a:ext uri="{FF2B5EF4-FFF2-40B4-BE49-F238E27FC236}">
                <a16:creationId xmlns:a16="http://schemas.microsoft.com/office/drawing/2014/main" id="{23653556-104E-674D-AD53-9FB64810BB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5EC9D28-E5AA-6345-837B-E33BF7B20897}" type="slidenum">
              <a:rPr lang="es-ES" altLang="es-MX">
                <a:latin typeface="Gill Sans MT" panose="020B0502020104020203" pitchFamily="34" charset="77"/>
              </a:rPr>
              <a:pPr/>
              <a:t>6</a:t>
            </a:fld>
            <a:endParaRPr lang="es-ES" altLang="es-MX" dirty="0">
              <a:latin typeface="Gill Sans MT" panose="020B0502020104020203" pitchFamily="34" charset="77"/>
            </a:endParaRPr>
          </a:p>
        </p:txBody>
      </p:sp>
      <p:pic>
        <p:nvPicPr>
          <p:cNvPr id="5" name="Imagen 4">
            <a:extLst>
              <a:ext uri="{FF2B5EF4-FFF2-40B4-BE49-F238E27FC236}">
                <a16:creationId xmlns:a16="http://schemas.microsoft.com/office/drawing/2014/main" id="{82F6727C-10EF-4042-8183-A32D29DFB747}"/>
              </a:ext>
            </a:extLst>
          </p:cNvPr>
          <p:cNvPicPr>
            <a:picLocks noChangeAspect="1"/>
          </p:cNvPicPr>
          <p:nvPr/>
        </p:nvPicPr>
        <p:blipFill>
          <a:blip r:embed="rId2"/>
          <a:stretch>
            <a:fillRect/>
          </a:stretch>
        </p:blipFill>
        <p:spPr>
          <a:xfrm>
            <a:off x="3583318" y="1499615"/>
            <a:ext cx="4809096" cy="4514247"/>
          </a:xfrm>
          <a:prstGeom prst="rect">
            <a:avLst/>
          </a:prstGeom>
        </p:spPr>
      </p:pic>
    </p:spTree>
    <p:extLst>
      <p:ext uri="{BB962C8B-B14F-4D97-AF65-F5344CB8AC3E}">
        <p14:creationId xmlns:p14="http://schemas.microsoft.com/office/powerpoint/2010/main" val="332806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6626" name="3 Marcador de número de diapositiva">
            <a:extLst>
              <a:ext uri="{FF2B5EF4-FFF2-40B4-BE49-F238E27FC236}">
                <a16:creationId xmlns:a16="http://schemas.microsoft.com/office/drawing/2014/main" id="{AF8A265B-24F2-6E49-B96C-F92F0015C06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722361A-F9A4-A642-B424-CA91F8766E22}" type="slidenum">
              <a:rPr lang="es-ES" altLang="es-MX">
                <a:latin typeface="Gill Sans MT" panose="020B0502020104020203" pitchFamily="34" charset="77"/>
              </a:rPr>
              <a:pPr/>
              <a:t>7</a:t>
            </a:fld>
            <a:endParaRPr lang="es-ES" altLang="es-MX" dirty="0">
              <a:latin typeface="Gill Sans MT" panose="020B0502020104020203" pitchFamily="34" charset="77"/>
            </a:endParaRPr>
          </a:p>
        </p:txBody>
      </p:sp>
      <p:pic>
        <p:nvPicPr>
          <p:cNvPr id="26627" name="Picture 4" descr="Matris Foda">
            <a:extLst>
              <a:ext uri="{FF2B5EF4-FFF2-40B4-BE49-F238E27FC236}">
                <a16:creationId xmlns:a16="http://schemas.microsoft.com/office/drawing/2014/main" id="{D39B22CF-3ABC-6A4C-BB1C-B7094E43C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4813"/>
            <a:ext cx="9144000" cy="616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5202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2C59B6A1-9B98-BE41-9B1A-EAB3A203266E}"/>
              </a:ext>
            </a:extLst>
          </p:cNvPr>
          <p:cNvSpPr>
            <a:spLocks noGrp="1" noChangeArrowheads="1"/>
          </p:cNvSpPr>
          <p:nvPr>
            <p:ph type="title"/>
          </p:nvPr>
        </p:nvSpPr>
        <p:spPr/>
        <p:txBody>
          <a:bodyPr/>
          <a:lstStyle/>
          <a:p>
            <a:pPr>
              <a:defRPr/>
            </a:pPr>
            <a:r>
              <a:rPr lang="es-ES" altLang="zh-CN" dirty="0">
                <a:solidFill>
                  <a:srgbClr val="C00000"/>
                </a:solidFill>
                <a:latin typeface="Gill Sans MT" panose="020B0502020104020203" pitchFamily="34" charset="77"/>
                <a:ea typeface="宋体" charset="-122"/>
              </a:rPr>
              <a:t>La Estrategia DA (Mini-Mini) </a:t>
            </a:r>
            <a:endParaRPr lang="es-ES" dirty="0">
              <a:solidFill>
                <a:srgbClr val="C00000"/>
              </a:solidFill>
              <a:latin typeface="Gill Sans MT" panose="020B0502020104020203" pitchFamily="34" charset="77"/>
            </a:endParaRPr>
          </a:p>
        </p:txBody>
      </p:sp>
      <p:sp>
        <p:nvSpPr>
          <p:cNvPr id="27651" name="Rectangle 3">
            <a:extLst>
              <a:ext uri="{FF2B5EF4-FFF2-40B4-BE49-F238E27FC236}">
                <a16:creationId xmlns:a16="http://schemas.microsoft.com/office/drawing/2014/main" id="{E62FF973-03DA-D14A-B641-FD0763EB6857}"/>
              </a:ext>
            </a:extLst>
          </p:cNvPr>
          <p:cNvSpPr>
            <a:spLocks noGrp="1" noChangeArrowheads="1"/>
          </p:cNvSpPr>
          <p:nvPr>
            <p:ph idx="1"/>
          </p:nvPr>
        </p:nvSpPr>
        <p:spPr>
          <a:xfrm>
            <a:off x="1133856" y="1914144"/>
            <a:ext cx="10082784" cy="3945319"/>
          </a:xfrm>
        </p:spPr>
        <p:txBody>
          <a:bodyPr>
            <a:normAutofit lnSpcReduction="10000"/>
          </a:bodyPr>
          <a:lstStyle/>
          <a:p>
            <a:pPr eaLnBrk="1" hangingPunct="1">
              <a:lnSpc>
                <a:spcPct val="80000"/>
              </a:lnSpc>
            </a:pPr>
            <a:r>
              <a:rPr lang="es-ES" altLang="zh-CN" sz="2400" dirty="0">
                <a:latin typeface="Gill Sans MT" panose="020B0502020104020203" pitchFamily="34" charset="77"/>
                <a:ea typeface="宋体" panose="02010600030101010101" pitchFamily="2" charset="-122"/>
              </a:rPr>
              <a:t>En general, el objetivo de la estrategia </a:t>
            </a:r>
            <a:r>
              <a:rPr lang="es-ES" altLang="zh-CN" sz="2400" b="1" dirty="0">
                <a:latin typeface="Gill Sans MT" panose="020B0502020104020203" pitchFamily="34" charset="77"/>
                <a:ea typeface="宋体" panose="02010600030101010101" pitchFamily="2" charset="-122"/>
              </a:rPr>
              <a:t>DA.</a:t>
            </a:r>
          </a:p>
          <a:p>
            <a:pPr eaLnBrk="1" hangingPunct="1">
              <a:lnSpc>
                <a:spcPct val="80000"/>
              </a:lnSpc>
            </a:pPr>
            <a:endParaRPr lang="es-ES" altLang="zh-CN" sz="2400" dirty="0">
              <a:latin typeface="Gill Sans MT" panose="020B0502020104020203" pitchFamily="34" charset="77"/>
              <a:ea typeface="宋体" panose="02010600030101010101" pitchFamily="2" charset="-122"/>
            </a:endParaRPr>
          </a:p>
          <a:p>
            <a:pPr eaLnBrk="1" hangingPunct="1">
              <a:lnSpc>
                <a:spcPct val="80000"/>
              </a:lnSpc>
            </a:pPr>
            <a:r>
              <a:rPr lang="es-ES" altLang="zh-CN" sz="2400" dirty="0">
                <a:latin typeface="Gill Sans MT" panose="020B0502020104020203" pitchFamily="34" charset="77"/>
                <a:ea typeface="宋体" panose="02010600030101010101" pitchFamily="2" charset="-122"/>
              </a:rPr>
              <a:t>(Debilidades –vs- Amenazas), es el de minimizar tanto las </a:t>
            </a:r>
            <a:r>
              <a:rPr lang="es-ES" altLang="zh-CN" sz="2400" i="1" dirty="0">
                <a:latin typeface="Gill Sans MT" panose="020B0502020104020203" pitchFamily="34" charset="77"/>
                <a:ea typeface="宋体" panose="02010600030101010101" pitchFamily="2" charset="-122"/>
              </a:rPr>
              <a:t>debilidades </a:t>
            </a:r>
            <a:r>
              <a:rPr lang="es-ES" altLang="zh-CN" sz="2400" dirty="0">
                <a:latin typeface="Gill Sans MT" panose="020B0502020104020203" pitchFamily="34" charset="77"/>
                <a:ea typeface="宋体" panose="02010600030101010101" pitchFamily="2" charset="-122"/>
              </a:rPr>
              <a:t>como las amenazas. Una institución que estuviera enfrentada sólo con amenazas externas y con debilidades internas, pudiera encontrarse en una situación totalmente precaria. De hecho, tal institución tendría que luchar por su supervivencia o llegar hasta su liquidación. Pero existen otras alternativas.</a:t>
            </a:r>
          </a:p>
          <a:p>
            <a:pPr marL="0" indent="0" eaLnBrk="1" hangingPunct="1">
              <a:lnSpc>
                <a:spcPct val="80000"/>
              </a:lnSpc>
              <a:buNone/>
            </a:pPr>
            <a:r>
              <a:rPr lang="es-ES" altLang="zh-CN" sz="2400" dirty="0">
                <a:latin typeface="Gill Sans MT" panose="020B0502020104020203" pitchFamily="34" charset="77"/>
                <a:ea typeface="宋体" panose="02010600030101010101" pitchFamily="2" charset="-122"/>
              </a:rPr>
              <a:t> </a:t>
            </a:r>
          </a:p>
          <a:p>
            <a:pPr eaLnBrk="1" hangingPunct="1">
              <a:lnSpc>
                <a:spcPct val="80000"/>
              </a:lnSpc>
            </a:pPr>
            <a:r>
              <a:rPr lang="es-ES" altLang="zh-CN" sz="2400" dirty="0">
                <a:latin typeface="Gill Sans MT" panose="020B0502020104020203" pitchFamily="34" charset="77"/>
                <a:ea typeface="宋体" panose="02010600030101010101" pitchFamily="2" charset="-122"/>
              </a:rPr>
              <a:t>Por ejemplo, esa institución podría reducir sus operaciones buscando ya sea sobreponerse a sus debilidades o para esperar tiempos mejores, cuando desaparezcan esas amenazas (a menudo esas son falsas esperanzas). Sin embargo, cualquiera que sea la estrategia seleccionada, la posición DA se deberá siempre tratar de evitar.</a:t>
            </a:r>
            <a:endParaRPr lang="es-ES" altLang="es-MX" sz="2400" dirty="0">
              <a:latin typeface="Gill Sans MT" panose="020B0502020104020203" pitchFamily="34" charset="77"/>
            </a:endParaRPr>
          </a:p>
        </p:txBody>
      </p:sp>
      <p:sp>
        <p:nvSpPr>
          <p:cNvPr id="27652" name="5 Marcador de número de diapositiva">
            <a:extLst>
              <a:ext uri="{FF2B5EF4-FFF2-40B4-BE49-F238E27FC236}">
                <a16:creationId xmlns:a16="http://schemas.microsoft.com/office/drawing/2014/main" id="{0B4BFC44-35A2-5646-9673-862AE72D2BA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4E16AFB-DA87-ED4C-9B0D-C3658812F736}" type="slidenum">
              <a:rPr lang="es-ES" altLang="es-MX">
                <a:latin typeface="Gill Sans MT" panose="020B0502020104020203" pitchFamily="34" charset="77"/>
              </a:rPr>
              <a:pPr/>
              <a:t>8</a:t>
            </a:fld>
            <a:endParaRPr lang="es-ES" altLang="es-MX" dirty="0">
              <a:latin typeface="Gill Sans MT" panose="020B0502020104020203" pitchFamily="34" charset="77"/>
            </a:endParaRPr>
          </a:p>
        </p:txBody>
      </p:sp>
    </p:spTree>
    <p:extLst>
      <p:ext uri="{BB962C8B-B14F-4D97-AF65-F5344CB8AC3E}">
        <p14:creationId xmlns:p14="http://schemas.microsoft.com/office/powerpoint/2010/main" val="2763041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D22E2AEC-44F7-8E45-AEB9-1E6D7BE14D3C}"/>
              </a:ext>
            </a:extLst>
          </p:cNvPr>
          <p:cNvSpPr>
            <a:spLocks noGrp="1" noChangeArrowheads="1"/>
          </p:cNvSpPr>
          <p:nvPr>
            <p:ph type="title"/>
          </p:nvPr>
        </p:nvSpPr>
        <p:spPr/>
        <p:txBody>
          <a:bodyPr/>
          <a:lstStyle/>
          <a:p>
            <a:pPr>
              <a:defRPr/>
            </a:pPr>
            <a:r>
              <a:rPr lang="es-ES" altLang="zh-CN" dirty="0">
                <a:solidFill>
                  <a:srgbClr val="C00000"/>
                </a:solidFill>
                <a:latin typeface="Gill Sans MT" panose="020B0502020104020203" pitchFamily="34" charset="77"/>
                <a:ea typeface="宋体" charset="-122"/>
              </a:rPr>
              <a:t>La Estrategia DO (Mini-Maxi)</a:t>
            </a:r>
            <a:endParaRPr lang="es-ES" dirty="0">
              <a:solidFill>
                <a:srgbClr val="C00000"/>
              </a:solidFill>
              <a:latin typeface="Gill Sans MT" panose="020B0502020104020203" pitchFamily="34" charset="77"/>
            </a:endParaRPr>
          </a:p>
        </p:txBody>
      </p:sp>
      <p:sp>
        <p:nvSpPr>
          <p:cNvPr id="28675" name="Rectangle 3">
            <a:extLst>
              <a:ext uri="{FF2B5EF4-FFF2-40B4-BE49-F238E27FC236}">
                <a16:creationId xmlns:a16="http://schemas.microsoft.com/office/drawing/2014/main" id="{A55F8BEC-85C6-C542-BE43-A2968778CF75}"/>
              </a:ext>
            </a:extLst>
          </p:cNvPr>
          <p:cNvSpPr>
            <a:spLocks noGrp="1" noChangeArrowheads="1"/>
          </p:cNvSpPr>
          <p:nvPr>
            <p:ph idx="1"/>
          </p:nvPr>
        </p:nvSpPr>
        <p:spPr>
          <a:xfrm>
            <a:off x="1097280" y="2032571"/>
            <a:ext cx="9643872" cy="3981895"/>
          </a:xfrm>
        </p:spPr>
        <p:txBody>
          <a:bodyPr>
            <a:normAutofit/>
          </a:bodyPr>
          <a:lstStyle/>
          <a:p>
            <a:pPr algn="just" eaLnBrk="1" hangingPunct="1">
              <a:lnSpc>
                <a:spcPct val="80000"/>
              </a:lnSpc>
            </a:pPr>
            <a:r>
              <a:rPr lang="es-ES" altLang="zh-CN" dirty="0">
                <a:latin typeface="Gill Sans MT" panose="020B0502020104020203" pitchFamily="34" charset="77"/>
                <a:ea typeface="宋体" panose="02010600030101010101" pitchFamily="2" charset="-122"/>
              </a:rPr>
              <a:t>La segunda estrategia, </a:t>
            </a:r>
            <a:r>
              <a:rPr lang="es-ES" altLang="zh-CN" b="1" dirty="0">
                <a:latin typeface="Gill Sans MT" panose="020B0502020104020203" pitchFamily="34" charset="77"/>
                <a:ea typeface="宋体" panose="02010600030101010101" pitchFamily="2" charset="-122"/>
              </a:rPr>
              <a:t>DO </a:t>
            </a:r>
            <a:r>
              <a:rPr lang="es-ES" altLang="zh-CN" dirty="0">
                <a:latin typeface="Gill Sans MT" panose="020B0502020104020203" pitchFamily="34" charset="77"/>
                <a:ea typeface="宋体" panose="02010600030101010101" pitchFamily="2" charset="-122"/>
              </a:rPr>
              <a:t>(Debilidades –vs- Oportunidades), intenta minimizar las </a:t>
            </a:r>
            <a:r>
              <a:rPr lang="es-ES" altLang="zh-CN" i="1" dirty="0">
                <a:latin typeface="Gill Sans MT" panose="020B0502020104020203" pitchFamily="34" charset="77"/>
                <a:ea typeface="宋体" panose="02010600030101010101" pitchFamily="2" charset="-122"/>
              </a:rPr>
              <a:t>debilidades </a:t>
            </a:r>
            <a:r>
              <a:rPr lang="es-ES" altLang="zh-CN" dirty="0">
                <a:latin typeface="Gill Sans MT" panose="020B0502020104020203" pitchFamily="34" charset="77"/>
                <a:ea typeface="宋体" panose="02010600030101010101" pitchFamily="2" charset="-122"/>
              </a:rPr>
              <a:t>y maximizar las </a:t>
            </a:r>
            <a:r>
              <a:rPr lang="es-ES" altLang="zh-CN" i="1" dirty="0">
                <a:latin typeface="Gill Sans MT" panose="020B0502020104020203" pitchFamily="34" charset="77"/>
                <a:ea typeface="宋体" panose="02010600030101010101" pitchFamily="2" charset="-122"/>
              </a:rPr>
              <a:t>oportunidades. </a:t>
            </a:r>
            <a:r>
              <a:rPr lang="es-ES" altLang="zh-CN" dirty="0">
                <a:latin typeface="Gill Sans MT" panose="020B0502020104020203" pitchFamily="34" charset="77"/>
                <a:ea typeface="宋体" panose="02010600030101010101" pitchFamily="2" charset="-122"/>
              </a:rPr>
              <a:t>Una institución podría identificar oportunidades en el medio ambiente externo pero tener debilidades organizacionales que le eviten.</a:t>
            </a:r>
          </a:p>
          <a:p>
            <a:pPr algn="just" eaLnBrk="1" hangingPunct="1">
              <a:lnSpc>
                <a:spcPct val="80000"/>
              </a:lnSpc>
            </a:pPr>
            <a:endParaRPr lang="es-ES" altLang="zh-CN" dirty="0">
              <a:latin typeface="Gill Sans MT" panose="020B0502020104020203" pitchFamily="34" charset="77"/>
              <a:ea typeface="宋体" panose="02010600030101010101" pitchFamily="2" charset="-122"/>
            </a:endParaRPr>
          </a:p>
        </p:txBody>
      </p:sp>
      <p:sp>
        <p:nvSpPr>
          <p:cNvPr id="28676" name="5 Marcador de número de diapositiva">
            <a:extLst>
              <a:ext uri="{FF2B5EF4-FFF2-40B4-BE49-F238E27FC236}">
                <a16:creationId xmlns:a16="http://schemas.microsoft.com/office/drawing/2014/main" id="{F163B735-CEAA-D041-82EC-52887275785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7A7B97-E2E7-C64E-A78C-A5E2454889A4}" type="slidenum">
              <a:rPr lang="es-ES" altLang="es-MX">
                <a:latin typeface="Gill Sans MT" panose="020B0502020104020203" pitchFamily="34" charset="77"/>
              </a:rPr>
              <a:pPr/>
              <a:t>9</a:t>
            </a:fld>
            <a:endParaRPr lang="es-ES" altLang="es-MX" dirty="0">
              <a:latin typeface="Gill Sans MT" panose="020B0502020104020203" pitchFamily="34" charset="77"/>
            </a:endParaRPr>
          </a:p>
        </p:txBody>
      </p:sp>
    </p:spTree>
    <p:extLst>
      <p:ext uri="{BB962C8B-B14F-4D97-AF65-F5344CB8AC3E}">
        <p14:creationId xmlns:p14="http://schemas.microsoft.com/office/powerpoint/2010/main" val="202865221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DADD12B9AC8547ADDEB39D8078768C" ma:contentTypeVersion="223" ma:contentTypeDescription="Create a new document." ma:contentTypeScope="" ma:versionID="0a6331ce40b3413c9e35facb82c64138">
  <xsd:schema xmlns:xsd="http://www.w3.org/2001/XMLSchema" xmlns:xs="http://www.w3.org/2001/XMLSchema" xmlns:p="http://schemas.microsoft.com/office/2006/metadata/properties" xmlns:ns1="http://schemas.microsoft.com/sharepoint/v3" xmlns:ns2="f9347bd1-0b38-455a-9452-b4e67971548e" xmlns:ns3="80964fa5-9e98-4434-bf74-193e10d14e3e" targetNamespace="http://schemas.microsoft.com/office/2006/metadata/properties" ma:root="true" ma:fieldsID="2867b393a038e9aa09be141533ec7737" ns1:_="" ns2:_="" ns3:_="">
    <xsd:import namespace="http://schemas.microsoft.com/sharepoint/v3"/>
    <xsd:import namespace="f9347bd1-0b38-455a-9452-b4e67971548e"/>
    <xsd:import namespace="80964fa5-9e98-4434-bf74-193e10d14e3e"/>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_Flow_SignoffStatus"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2"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9347bd1-0b38-455a-9452-b4e67971548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0964fa5-9e98-4434-bf74-193e10d14e3e"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Location" ma:index="23" nillable="true" ma:displayName="Location" ma:internalName="MediaServiceLocation" ma:readOnly="true">
      <xsd:simpleType>
        <xsd:restriction base="dms:Text"/>
      </xsd:simpleType>
    </xsd:element>
    <xsd:element name="MediaServiceAutoKeyPoints" ma:index="24" nillable="true" ma:displayName="MediaServiceAutoKeyPoints" ma:hidden="true" ma:internalName="MediaServiceAutoKeyPoints" ma:readOnly="true">
      <xsd:simpleType>
        <xsd:restriction base="dms:Note"/>
      </xsd:simpleType>
    </xsd:element>
    <xsd:element name="MediaServiceKeyPoints" ma:index="2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Flow_SignoffStatus xmlns="80964fa5-9e98-4434-bf74-193e10d14e3e" xsi:nil="true"/>
    <_dlc_DocId xmlns="f9347bd1-0b38-455a-9452-b4e67971548e">XTWU6KEWX26W-777071957-178521</_dlc_DocId>
    <_dlc_DocIdUrl xmlns="f9347bd1-0b38-455a-9452-b4e67971548e">
      <Url>https://socialimpact.sharepoint.com/sites/ops/q0175231600001/_layouts/15/DocIdRedir.aspx?ID=XTWU6KEWX26W-777071957-178521</Url>
      <Description>XTWU6KEWX26W-777071957-178521</Description>
    </_dlc_DocIdUrl>
  </documentManagement>
</p:properties>
</file>

<file path=customXml/itemProps1.xml><?xml version="1.0" encoding="utf-8"?>
<ds:datastoreItem xmlns:ds="http://schemas.openxmlformats.org/officeDocument/2006/customXml" ds:itemID="{31B2B184-4161-4F78-8E2F-ADFD10FFEDF0}"/>
</file>

<file path=customXml/itemProps2.xml><?xml version="1.0" encoding="utf-8"?>
<ds:datastoreItem xmlns:ds="http://schemas.openxmlformats.org/officeDocument/2006/customXml" ds:itemID="{EABA12C8-60FC-4297-B8D6-62099910105F}"/>
</file>

<file path=customXml/itemProps3.xml><?xml version="1.0" encoding="utf-8"?>
<ds:datastoreItem xmlns:ds="http://schemas.openxmlformats.org/officeDocument/2006/customXml" ds:itemID="{E51D5709-9AA0-42B8-9534-75C68870DE06}"/>
</file>

<file path=customXml/itemProps4.xml><?xml version="1.0" encoding="utf-8"?>
<ds:datastoreItem xmlns:ds="http://schemas.openxmlformats.org/officeDocument/2006/customXml" ds:itemID="{81BAD691-E4F7-4E97-9A85-512DADB994CD}"/>
</file>

<file path=docProps/app.xml><?xml version="1.0" encoding="utf-8"?>
<Properties xmlns="http://schemas.openxmlformats.org/officeDocument/2006/extended-properties" xmlns:vt="http://schemas.openxmlformats.org/officeDocument/2006/docPropsVTypes">
  <TotalTime>1313</TotalTime>
  <Words>488</Words>
  <Application>Microsoft Macintosh PowerPoint</Application>
  <PresentationFormat>Panorámica</PresentationFormat>
  <Paragraphs>59</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Calibri Light</vt:lpstr>
      <vt:lpstr>Gill Sans MT</vt:lpstr>
      <vt:lpstr>Wingdings 2</vt:lpstr>
      <vt:lpstr>Tema de Office</vt:lpstr>
      <vt:lpstr>Presentación de PowerPoint</vt:lpstr>
      <vt:lpstr>ANALISIS FODA</vt:lpstr>
      <vt:lpstr>  DE DOS PARTES EN EL FODA:</vt:lpstr>
      <vt:lpstr>Ejemplos de la parte interna del análisis FODA de Recursos Humanos</vt:lpstr>
      <vt:lpstr>Ejemplos de la parte externa del FODA de Recursos Humanos</vt:lpstr>
      <vt:lpstr>LA MATRIZ FODA</vt:lpstr>
      <vt:lpstr>Presentación de PowerPoint</vt:lpstr>
      <vt:lpstr>La Estrategia DA (Mini-Mini) </vt:lpstr>
      <vt:lpstr>La Estrategia DO (Mini-Maxi)</vt:lpstr>
      <vt:lpstr>La Estrategia FA (Maxi-Mini)</vt:lpstr>
      <vt:lpstr>La Estrategia FO (Maxi-Maxi)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Paquete de solución “Gobernanza”</dc:title>
  <dc:creator>Microsoft Office User</dc:creator>
  <cp:lastModifiedBy>Lucía Rebollo</cp:lastModifiedBy>
  <cp:revision>134</cp:revision>
  <dcterms:created xsi:type="dcterms:W3CDTF">2020-01-15T19:06:39Z</dcterms:created>
  <dcterms:modified xsi:type="dcterms:W3CDTF">2020-07-30T00:01:28Z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0x01010015DADD12B9AC8547ADDEB39D8078768C</vt:lpwstr>
  </property>
  <property fmtid="{D5CDD505-2E9C-101B-9397-08002B2CF9AE}" pid="3" name="_dlc_DocIdItemGuid">
    <vt:lpwstr>fc33bf42-f08d-459a-b577-3102ee12efcb</vt:lpwstr>
  </property>
</Properties>
</file>