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embeddedFontLst>
    <p:embeddedFont>
      <p:font typeface="Gill Sans"/>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gutuy+X5jUOa+F4Lv7UOu8SyIx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customschemas.google.com/relationships/presentationmetadata" Target="metadata"/><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 Type="http://schemas.openxmlformats.org/officeDocument/2006/relationships/slideMaster" Target="slideMasters/slideMaster1.xml"/><Relationship Id="rId25" Type="http://schemas.openxmlformats.org/officeDocument/2006/relationships/font" Target="fonts/GillSans-bold.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16" Type="http://schemas.openxmlformats.org/officeDocument/2006/relationships/slide" Target="slides/slide12.xml"/><Relationship Id="rId29" Type="http://schemas.openxmlformats.org/officeDocument/2006/relationships/customXml" Target="../customXml/item3.xml"/><Relationship Id="rId24" Type="http://schemas.openxmlformats.org/officeDocument/2006/relationships/font" Target="fonts/GillSans-regular.fntdata"/><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23" Type="http://schemas.openxmlformats.org/officeDocument/2006/relationships/slide" Target="slides/slide19.xml"/><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7" Type="http://schemas.openxmlformats.org/officeDocument/2006/relationships/customXml" Target="../customXml/item1.xml"/><Relationship Id="rId30"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 name="Google Shape;207;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Red" type="tx">
  <p:cSld name="TITLE_AND_BODY">
    <p:bg>
      <p:bgPr>
        <a:solidFill>
          <a:schemeClr val="accent2"/>
        </a:solidFill>
      </p:bgPr>
    </p:bg>
    <p:spTree>
      <p:nvGrpSpPr>
        <p:cNvPr id="10" name="Shape 10"/>
        <p:cNvGrpSpPr/>
        <p:nvPr/>
      </p:nvGrpSpPr>
      <p:grpSpPr>
        <a:xfrm>
          <a:off x="0" y="0"/>
          <a:ext cx="0" cy="0"/>
          <a:chOff x="0" y="0"/>
          <a:chExt cx="0" cy="0"/>
        </a:xfrm>
      </p:grpSpPr>
      <p:pic>
        <p:nvPicPr>
          <p:cNvPr descr="Picture 6" id="11" name="Google Shape;11;p21"/>
          <p:cNvPicPr preferRelativeResize="0"/>
          <p:nvPr/>
        </p:nvPicPr>
        <p:blipFill rotWithShape="1">
          <a:blip r:embed="rId2">
            <a:alphaModFix/>
          </a:blip>
          <a:srcRect b="0" l="0" r="0" t="0"/>
          <a:stretch/>
        </p:blipFill>
        <p:spPr>
          <a:xfrm>
            <a:off x="683805" y="685800"/>
            <a:ext cx="1828801" cy="544011"/>
          </a:xfrm>
          <a:prstGeom prst="rect">
            <a:avLst/>
          </a:prstGeom>
          <a:noFill/>
          <a:ln>
            <a:noFill/>
          </a:ln>
        </p:spPr>
      </p:pic>
      <p:sp>
        <p:nvSpPr>
          <p:cNvPr id="12" name="Google Shape;12;p21"/>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3" name="Google Shape;13;p21"/>
          <p:cNvSpPr txBox="1"/>
          <p:nvPr>
            <p:ph type="title"/>
          </p:nvPr>
        </p:nvSpPr>
        <p:spPr>
          <a:xfrm>
            <a:off x="685800" y="2133600"/>
            <a:ext cx="5486400" cy="160020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4" name="Google Shape;14;p21"/>
          <p:cNvSpPr txBox="1"/>
          <p:nvPr>
            <p:ph idx="1" type="body"/>
          </p:nvPr>
        </p:nvSpPr>
        <p:spPr>
          <a:xfrm>
            <a:off x="685800" y="4114800"/>
            <a:ext cx="3429000" cy="16002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500"/>
              </a:spcBef>
              <a:spcAft>
                <a:spcPts val="0"/>
              </a:spcAft>
              <a:buClr>
                <a:srgbClr val="FFFFFF"/>
              </a:buClr>
              <a:buSzPts val="700"/>
              <a:buFont typeface="Gill Sans"/>
              <a:buNone/>
              <a:defRPr sz="700">
                <a:solidFill>
                  <a:srgbClr val="FFFFFF"/>
                </a:solidFill>
              </a:defRPr>
            </a:lvl1pPr>
            <a:lvl2pPr indent="-228600" lvl="1" marL="914400" algn="l">
              <a:lnSpc>
                <a:spcPct val="100000"/>
              </a:lnSpc>
              <a:spcBef>
                <a:spcPts val="500"/>
              </a:spcBef>
              <a:spcAft>
                <a:spcPts val="0"/>
              </a:spcAft>
              <a:buClr>
                <a:srgbClr val="FFFFFF"/>
              </a:buClr>
              <a:buSzPts val="700"/>
              <a:buFont typeface="Gill Sans"/>
              <a:buNone/>
              <a:defRPr sz="700">
                <a:solidFill>
                  <a:srgbClr val="FFFFFF"/>
                </a:solidFill>
              </a:defRPr>
            </a:lvl2pPr>
            <a:lvl3pPr indent="-228600" lvl="2" marL="1371600" algn="l">
              <a:lnSpc>
                <a:spcPct val="100000"/>
              </a:lnSpc>
              <a:spcBef>
                <a:spcPts val="500"/>
              </a:spcBef>
              <a:spcAft>
                <a:spcPts val="0"/>
              </a:spcAft>
              <a:buClr>
                <a:srgbClr val="FFFFFF"/>
              </a:buClr>
              <a:buSzPts val="700"/>
              <a:buFont typeface="Gill Sans"/>
              <a:buNone/>
              <a:defRPr sz="700">
                <a:solidFill>
                  <a:srgbClr val="FFFFFF"/>
                </a:solidFill>
              </a:defRPr>
            </a:lvl3pPr>
            <a:lvl4pPr indent="-228600" lvl="3" marL="1828800" algn="l">
              <a:lnSpc>
                <a:spcPct val="100000"/>
              </a:lnSpc>
              <a:spcBef>
                <a:spcPts val="500"/>
              </a:spcBef>
              <a:spcAft>
                <a:spcPts val="0"/>
              </a:spcAft>
              <a:buClr>
                <a:srgbClr val="FFFFFF"/>
              </a:buClr>
              <a:buSzPts val="700"/>
              <a:buFont typeface="Gill Sans"/>
              <a:buNone/>
              <a:defRPr sz="700">
                <a:solidFill>
                  <a:srgbClr val="FFFFFF"/>
                </a:solidFill>
              </a:defRPr>
            </a:lvl4pPr>
            <a:lvl5pPr indent="-228600" lvl="4" marL="2286000" algn="l">
              <a:lnSpc>
                <a:spcPct val="100000"/>
              </a:lnSpc>
              <a:spcBef>
                <a:spcPts val="500"/>
              </a:spcBef>
              <a:spcAft>
                <a:spcPts val="0"/>
              </a:spcAft>
              <a:buClr>
                <a:srgbClr val="FFFFFF"/>
              </a:buClr>
              <a:buSzPts val="700"/>
              <a:buFont typeface="Gill Sans"/>
              <a:buNone/>
              <a:defRPr sz="7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cxnSp>
        <p:nvCxnSpPr>
          <p:cNvPr id="15" name="Google Shape;15;p21"/>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2 Content">
  <p:cSld name="Red/White 2 Content">
    <p:bg>
      <p:bgPr>
        <a:solidFill>
          <a:srgbClr val="FFFFFF"/>
        </a:solidFill>
      </p:bgPr>
    </p:bg>
    <p:spTree>
      <p:nvGrpSpPr>
        <p:cNvPr id="62" name="Shape 62"/>
        <p:cNvGrpSpPr/>
        <p:nvPr/>
      </p:nvGrpSpPr>
      <p:grpSpPr>
        <a:xfrm>
          <a:off x="0" y="0"/>
          <a:ext cx="0" cy="0"/>
          <a:chOff x="0" y="0"/>
          <a:chExt cx="0" cy="0"/>
        </a:xfrm>
      </p:grpSpPr>
      <p:sp>
        <p:nvSpPr>
          <p:cNvPr id="63" name="Google Shape;63;p30"/>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64" name="Google Shape;64;p30"/>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65" name="Google Shape;65;p30"/>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3 Content">
  <p:cSld name="Red/White 3 Content">
    <p:bg>
      <p:bgPr>
        <a:solidFill>
          <a:srgbClr val="FFFFFF"/>
        </a:solidFill>
      </p:bgPr>
    </p:bg>
    <p:spTree>
      <p:nvGrpSpPr>
        <p:cNvPr id="66" name="Shape 66"/>
        <p:cNvGrpSpPr/>
        <p:nvPr/>
      </p:nvGrpSpPr>
      <p:grpSpPr>
        <a:xfrm>
          <a:off x="0" y="0"/>
          <a:ext cx="0" cy="0"/>
          <a:chOff x="0" y="0"/>
          <a:chExt cx="0" cy="0"/>
        </a:xfrm>
      </p:grpSpPr>
      <p:sp>
        <p:nvSpPr>
          <p:cNvPr id="67" name="Google Shape;67;p31"/>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68" name="Google Shape;68;p31"/>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69" name="Google Shape;69;p31"/>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Bottom Photo">
  <p:cSld name="Red/White 1 Content + Bottom Photo">
    <p:bg>
      <p:bgPr>
        <a:solidFill>
          <a:srgbClr val="FFFFFF"/>
        </a:solidFill>
      </p:bgPr>
    </p:bg>
    <p:spTree>
      <p:nvGrpSpPr>
        <p:cNvPr id="70" name="Shape 70"/>
        <p:cNvGrpSpPr/>
        <p:nvPr/>
      </p:nvGrpSpPr>
      <p:grpSpPr>
        <a:xfrm>
          <a:off x="0" y="0"/>
          <a:ext cx="0" cy="0"/>
          <a:chOff x="0" y="0"/>
          <a:chExt cx="0" cy="0"/>
        </a:xfrm>
      </p:grpSpPr>
      <p:sp>
        <p:nvSpPr>
          <p:cNvPr id="71" name="Google Shape;71;p32"/>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72" name="Google Shape;72;p32"/>
          <p:cNvSpPr txBox="1"/>
          <p:nvPr>
            <p:ph idx="1" type="body"/>
          </p:nvPr>
        </p:nvSpPr>
        <p:spPr>
          <a:xfrm>
            <a:off x="685800" y="1600200"/>
            <a:ext cx="7772400" cy="16002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73" name="Google Shape;73;p32"/>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74" name="Google Shape;74;p32"/>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75" name="Google Shape;75;p32"/>
          <p:cNvSpPr txBox="1"/>
          <p:nvPr>
            <p:ph idx="3"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Right Photo">
  <p:cSld name="Red/White 1 Content + Right Photo">
    <p:bg>
      <p:bgPr>
        <a:solidFill>
          <a:srgbClr val="FFFFFF"/>
        </a:solidFill>
      </p:bgPr>
    </p:bg>
    <p:spTree>
      <p:nvGrpSpPr>
        <p:cNvPr id="76" name="Shape 76"/>
        <p:cNvGrpSpPr/>
        <p:nvPr/>
      </p:nvGrpSpPr>
      <p:grpSpPr>
        <a:xfrm>
          <a:off x="0" y="0"/>
          <a:ext cx="0" cy="0"/>
          <a:chOff x="0" y="0"/>
          <a:chExt cx="0" cy="0"/>
        </a:xfrm>
      </p:grpSpPr>
      <p:sp>
        <p:nvSpPr>
          <p:cNvPr id="77" name="Google Shape;77;p33"/>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78" name="Google Shape;78;p33"/>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79" name="Google Shape;79;p33"/>
          <p:cNvSpPr txBox="1"/>
          <p:nvPr>
            <p:ph idx="1" type="body"/>
          </p:nvPr>
        </p:nvSpPr>
        <p:spPr>
          <a:xfrm>
            <a:off x="685800" y="2057401"/>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80" name="Google Shape;80;p33"/>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81" name="Google Shape;81;p33"/>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Title Only">
  <p:cSld name="Red/White Title Only">
    <p:bg>
      <p:bgPr>
        <a:solidFill>
          <a:srgbClr val="FFFFFF"/>
        </a:solidFill>
      </p:bgPr>
    </p:bg>
    <p:spTree>
      <p:nvGrpSpPr>
        <p:cNvPr id="82" name="Shape 82"/>
        <p:cNvGrpSpPr/>
        <p:nvPr/>
      </p:nvGrpSpPr>
      <p:grpSpPr>
        <a:xfrm>
          <a:off x="0" y="0"/>
          <a:ext cx="0" cy="0"/>
          <a:chOff x="0" y="0"/>
          <a:chExt cx="0" cy="0"/>
        </a:xfrm>
      </p:grpSpPr>
      <p:sp>
        <p:nvSpPr>
          <p:cNvPr id="83" name="Google Shape;83;p34"/>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84" name="Google Shape;84;p34"/>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85" name="Google Shape;85;p34"/>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86" name="Google Shape;86;p34"/>
          <p:cNvSpPr txBox="1"/>
          <p:nvPr>
            <p:ph type="title"/>
          </p:nvPr>
        </p:nvSpPr>
        <p:spPr>
          <a:xfrm>
            <a:off x="4877103" y="3311831"/>
            <a:ext cx="3885897" cy="27405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p:cSld name="Contact Info">
    <p:spTree>
      <p:nvGrpSpPr>
        <p:cNvPr id="87" name="Shape 87"/>
        <p:cNvGrpSpPr/>
        <p:nvPr/>
      </p:nvGrpSpPr>
      <p:grpSpPr>
        <a:xfrm>
          <a:off x="0" y="0"/>
          <a:ext cx="0" cy="0"/>
          <a:chOff x="0" y="0"/>
          <a:chExt cx="0" cy="0"/>
        </a:xfrm>
      </p:grpSpPr>
      <p:pic>
        <p:nvPicPr>
          <p:cNvPr descr="Picture Placeholder 9" id="88" name="Google Shape;88;p35"/>
          <p:cNvPicPr preferRelativeResize="0"/>
          <p:nvPr/>
        </p:nvPicPr>
        <p:blipFill rotWithShape="1">
          <a:blip r:embed="rId2">
            <a:alphaModFix/>
          </a:blip>
          <a:srcRect b="0" l="0" r="0" t="0"/>
          <a:stretch/>
        </p:blipFill>
        <p:spPr>
          <a:xfrm>
            <a:off x="152400" y="127003"/>
            <a:ext cx="8839200" cy="6578604"/>
          </a:xfrm>
          <a:prstGeom prst="rect">
            <a:avLst/>
          </a:prstGeom>
          <a:noFill/>
          <a:ln>
            <a:noFill/>
          </a:ln>
        </p:spPr>
      </p:pic>
      <p:sp>
        <p:nvSpPr>
          <p:cNvPr id="89" name="Google Shape;89;p35"/>
          <p:cNvSpPr txBox="1"/>
          <p:nvPr>
            <p:ph idx="1"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90" name="Google Shape;90;p35"/>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pic>
        <p:nvPicPr>
          <p:cNvPr descr="Picture 8" id="91" name="Google Shape;91;p35"/>
          <p:cNvPicPr preferRelativeResize="0"/>
          <p:nvPr/>
        </p:nvPicPr>
        <p:blipFill rotWithShape="1">
          <a:blip r:embed="rId3">
            <a:alphaModFix/>
          </a:blip>
          <a:srcRect b="0" l="0" r="0" t="0"/>
          <a:stretch/>
        </p:blipFill>
        <p:spPr>
          <a:xfrm>
            <a:off x="685800" y="5943600"/>
            <a:ext cx="1536971" cy="457200"/>
          </a:xfrm>
          <a:prstGeom prst="rect">
            <a:avLst/>
          </a:prstGeom>
          <a:noFill/>
          <a:ln>
            <a:noFill/>
          </a:ln>
        </p:spPr>
      </p:pic>
      <p:cxnSp>
        <p:nvCxnSpPr>
          <p:cNvPr id="92" name="Google Shape;92;p35"/>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a:effectLst>
            <a:outerShdw blurRad="254000" rotWithShape="0">
              <a:srgbClr val="000000">
                <a:alpha val="40000"/>
              </a:srgbClr>
            </a:outerShdw>
          </a:effectLst>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Blue">
  <p:cSld name="Cover - Full Blue">
    <p:bg>
      <p:bgPr>
        <a:solidFill>
          <a:schemeClr val="accent1"/>
        </a:solidFill>
      </p:bgPr>
    </p:bg>
    <p:spTree>
      <p:nvGrpSpPr>
        <p:cNvPr id="93" name="Shape 93"/>
        <p:cNvGrpSpPr/>
        <p:nvPr/>
      </p:nvGrpSpPr>
      <p:grpSpPr>
        <a:xfrm>
          <a:off x="0" y="0"/>
          <a:ext cx="0" cy="0"/>
          <a:chOff x="0" y="0"/>
          <a:chExt cx="0" cy="0"/>
        </a:xfrm>
      </p:grpSpPr>
      <p:pic>
        <p:nvPicPr>
          <p:cNvPr descr="Picture 6" id="94" name="Google Shape;94;p36"/>
          <p:cNvPicPr preferRelativeResize="0"/>
          <p:nvPr/>
        </p:nvPicPr>
        <p:blipFill rotWithShape="1">
          <a:blip r:embed="rId2">
            <a:alphaModFix/>
          </a:blip>
          <a:srcRect b="0" l="0" r="0" t="0"/>
          <a:stretch/>
        </p:blipFill>
        <p:spPr>
          <a:xfrm>
            <a:off x="683805" y="685800"/>
            <a:ext cx="1828801" cy="544011"/>
          </a:xfrm>
          <a:prstGeom prst="rect">
            <a:avLst/>
          </a:prstGeom>
          <a:noFill/>
          <a:ln>
            <a:noFill/>
          </a:ln>
        </p:spPr>
      </p:pic>
      <p:sp>
        <p:nvSpPr>
          <p:cNvPr id="95" name="Google Shape;95;p36"/>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96" name="Google Shape;96;p36"/>
          <p:cNvSpPr txBox="1"/>
          <p:nvPr>
            <p:ph type="title"/>
          </p:nvPr>
        </p:nvSpPr>
        <p:spPr>
          <a:xfrm>
            <a:off x="685800" y="2133600"/>
            <a:ext cx="5486400" cy="160020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97" name="Google Shape;97;p36"/>
          <p:cNvSpPr txBox="1"/>
          <p:nvPr>
            <p:ph idx="1" type="body"/>
          </p:nvPr>
        </p:nvSpPr>
        <p:spPr>
          <a:xfrm>
            <a:off x="685800" y="4114800"/>
            <a:ext cx="3429000" cy="16002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500"/>
              </a:spcBef>
              <a:spcAft>
                <a:spcPts val="0"/>
              </a:spcAft>
              <a:buClr>
                <a:srgbClr val="FFFFFF"/>
              </a:buClr>
              <a:buSzPts val="700"/>
              <a:buFont typeface="Gill Sans"/>
              <a:buNone/>
              <a:defRPr sz="700">
                <a:solidFill>
                  <a:srgbClr val="FFFFFF"/>
                </a:solidFill>
              </a:defRPr>
            </a:lvl1pPr>
            <a:lvl2pPr indent="-228600" lvl="1" marL="914400" algn="l">
              <a:lnSpc>
                <a:spcPct val="100000"/>
              </a:lnSpc>
              <a:spcBef>
                <a:spcPts val="500"/>
              </a:spcBef>
              <a:spcAft>
                <a:spcPts val="0"/>
              </a:spcAft>
              <a:buClr>
                <a:srgbClr val="FFFFFF"/>
              </a:buClr>
              <a:buSzPts val="700"/>
              <a:buFont typeface="Gill Sans"/>
              <a:buNone/>
              <a:defRPr sz="700">
                <a:solidFill>
                  <a:srgbClr val="FFFFFF"/>
                </a:solidFill>
              </a:defRPr>
            </a:lvl2pPr>
            <a:lvl3pPr indent="-228600" lvl="2" marL="1371600" algn="l">
              <a:lnSpc>
                <a:spcPct val="100000"/>
              </a:lnSpc>
              <a:spcBef>
                <a:spcPts val="500"/>
              </a:spcBef>
              <a:spcAft>
                <a:spcPts val="0"/>
              </a:spcAft>
              <a:buClr>
                <a:srgbClr val="FFFFFF"/>
              </a:buClr>
              <a:buSzPts val="700"/>
              <a:buFont typeface="Gill Sans"/>
              <a:buNone/>
              <a:defRPr sz="700">
                <a:solidFill>
                  <a:srgbClr val="FFFFFF"/>
                </a:solidFill>
              </a:defRPr>
            </a:lvl3pPr>
            <a:lvl4pPr indent="-228600" lvl="3" marL="1828800" algn="l">
              <a:lnSpc>
                <a:spcPct val="100000"/>
              </a:lnSpc>
              <a:spcBef>
                <a:spcPts val="500"/>
              </a:spcBef>
              <a:spcAft>
                <a:spcPts val="0"/>
              </a:spcAft>
              <a:buClr>
                <a:srgbClr val="FFFFFF"/>
              </a:buClr>
              <a:buSzPts val="700"/>
              <a:buFont typeface="Gill Sans"/>
              <a:buNone/>
              <a:defRPr sz="700">
                <a:solidFill>
                  <a:srgbClr val="FFFFFF"/>
                </a:solidFill>
              </a:defRPr>
            </a:lvl4pPr>
            <a:lvl5pPr indent="-228600" lvl="4" marL="2286000" algn="l">
              <a:lnSpc>
                <a:spcPct val="100000"/>
              </a:lnSpc>
              <a:spcBef>
                <a:spcPts val="500"/>
              </a:spcBef>
              <a:spcAft>
                <a:spcPts val="0"/>
              </a:spcAft>
              <a:buClr>
                <a:srgbClr val="FFFFFF"/>
              </a:buClr>
              <a:buSzPts val="700"/>
              <a:buFont typeface="Gill Sans"/>
              <a:buNone/>
              <a:defRPr sz="7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cxnSp>
        <p:nvCxnSpPr>
          <p:cNvPr id="98" name="Google Shape;98;p36"/>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Blue">
  <p:cSld name="Divider - Full Blue">
    <p:bg>
      <p:bgPr>
        <a:solidFill>
          <a:schemeClr val="accent1"/>
        </a:solidFill>
      </p:bgPr>
    </p:bg>
    <p:spTree>
      <p:nvGrpSpPr>
        <p:cNvPr id="99" name="Shape 99"/>
        <p:cNvGrpSpPr/>
        <p:nvPr/>
      </p:nvGrpSpPr>
      <p:grpSpPr>
        <a:xfrm>
          <a:off x="0" y="0"/>
          <a:ext cx="0" cy="0"/>
          <a:chOff x="0" y="0"/>
          <a:chExt cx="0" cy="0"/>
        </a:xfrm>
      </p:grpSpPr>
      <p:sp>
        <p:nvSpPr>
          <p:cNvPr id="100" name="Google Shape;100;p37"/>
          <p:cNvSpPr txBox="1"/>
          <p:nvPr>
            <p:ph type="title"/>
          </p:nvPr>
        </p:nvSpPr>
        <p:spPr>
          <a:xfrm>
            <a:off x="1143000" y="827785"/>
            <a:ext cx="5486400" cy="300083"/>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01" name="Google Shape;101;p37"/>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pic>
        <p:nvPicPr>
          <p:cNvPr descr="Picture 5" id="102" name="Google Shape;102;p37"/>
          <p:cNvPicPr preferRelativeResize="0"/>
          <p:nvPr/>
        </p:nvPicPr>
        <p:blipFill rotWithShape="1">
          <a:blip r:embed="rId2">
            <a:alphaModFix/>
          </a:blip>
          <a:srcRect b="0" l="0" r="0" t="0"/>
          <a:stretch/>
        </p:blipFill>
        <p:spPr>
          <a:xfrm>
            <a:off x="685800" y="5943600"/>
            <a:ext cx="1536971" cy="457200"/>
          </a:xfrm>
          <a:prstGeom prst="rect">
            <a:avLst/>
          </a:prstGeom>
          <a:noFill/>
          <a:ln>
            <a:noFill/>
          </a:ln>
        </p:spPr>
      </p:pic>
      <p:cxnSp>
        <p:nvCxnSpPr>
          <p:cNvPr id="103" name="Google Shape;103;p37"/>
          <p:cNvCxnSpPr/>
          <p:nvPr/>
        </p:nvCxnSpPr>
        <p:spPr>
          <a:xfrm>
            <a:off x="746759" y="990600"/>
            <a:ext cx="320041"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p:cSld name="Blue/Gray 1 Content">
    <p:spTree>
      <p:nvGrpSpPr>
        <p:cNvPr id="104" name="Shape 104"/>
        <p:cNvGrpSpPr/>
        <p:nvPr/>
      </p:nvGrpSpPr>
      <p:grpSpPr>
        <a:xfrm>
          <a:off x="0" y="0"/>
          <a:ext cx="0" cy="0"/>
          <a:chOff x="0" y="0"/>
          <a:chExt cx="0" cy="0"/>
        </a:xfrm>
      </p:grpSpPr>
      <p:sp>
        <p:nvSpPr>
          <p:cNvPr id="105" name="Google Shape;105;p38"/>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06" name="Google Shape;106;p38"/>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07" name="Google Shape;107;p38"/>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2 Content">
  <p:cSld name="Blue/Gray 2 Content">
    <p:spTree>
      <p:nvGrpSpPr>
        <p:cNvPr id="108" name="Shape 108"/>
        <p:cNvGrpSpPr/>
        <p:nvPr/>
      </p:nvGrpSpPr>
      <p:grpSpPr>
        <a:xfrm>
          <a:off x="0" y="0"/>
          <a:ext cx="0" cy="0"/>
          <a:chOff x="0" y="0"/>
          <a:chExt cx="0" cy="0"/>
        </a:xfrm>
      </p:grpSpPr>
      <p:sp>
        <p:nvSpPr>
          <p:cNvPr id="109" name="Google Shape;109;p39"/>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10" name="Google Shape;110;p39"/>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11" name="Google Shape;111;p39"/>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p:cSld name="Red/Gray 1 Content">
    <p:spTree>
      <p:nvGrpSpPr>
        <p:cNvPr id="16" name="Shape 16"/>
        <p:cNvGrpSpPr/>
        <p:nvPr/>
      </p:nvGrpSpPr>
      <p:grpSpPr>
        <a:xfrm>
          <a:off x="0" y="0"/>
          <a:ext cx="0" cy="0"/>
          <a:chOff x="0" y="0"/>
          <a:chExt cx="0" cy="0"/>
        </a:xfrm>
      </p:grpSpPr>
      <p:sp>
        <p:nvSpPr>
          <p:cNvPr id="17" name="Google Shape;17;p22"/>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8" name="Google Shape;18;p22"/>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9" name="Google Shape;19;p22"/>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3 Content">
  <p:cSld name="Blue/Gray 3 Content">
    <p:spTree>
      <p:nvGrpSpPr>
        <p:cNvPr id="112" name="Shape 112"/>
        <p:cNvGrpSpPr/>
        <p:nvPr/>
      </p:nvGrpSpPr>
      <p:grpSpPr>
        <a:xfrm>
          <a:off x="0" y="0"/>
          <a:ext cx="0" cy="0"/>
          <a:chOff x="0" y="0"/>
          <a:chExt cx="0" cy="0"/>
        </a:xfrm>
      </p:grpSpPr>
      <p:sp>
        <p:nvSpPr>
          <p:cNvPr id="113" name="Google Shape;113;p40"/>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14" name="Google Shape;114;p40"/>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15" name="Google Shape;115;p40"/>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Bottom Photo">
  <p:cSld name="Blue/Gray 1 Content + Bottom Photo">
    <p:spTree>
      <p:nvGrpSpPr>
        <p:cNvPr id="116" name="Shape 116"/>
        <p:cNvGrpSpPr/>
        <p:nvPr/>
      </p:nvGrpSpPr>
      <p:grpSpPr>
        <a:xfrm>
          <a:off x="0" y="0"/>
          <a:ext cx="0" cy="0"/>
          <a:chOff x="0" y="0"/>
          <a:chExt cx="0" cy="0"/>
        </a:xfrm>
      </p:grpSpPr>
      <p:sp>
        <p:nvSpPr>
          <p:cNvPr id="117" name="Google Shape;117;p41"/>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18" name="Google Shape;118;p41"/>
          <p:cNvSpPr txBox="1"/>
          <p:nvPr>
            <p:ph idx="1"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19" name="Google Shape;119;p41"/>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20" name="Google Shape;120;p41"/>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Right Photo">
  <p:cSld name="Blue/Gray 1 Content + Right Photo">
    <p:spTree>
      <p:nvGrpSpPr>
        <p:cNvPr id="121" name="Shape 121"/>
        <p:cNvGrpSpPr/>
        <p:nvPr/>
      </p:nvGrpSpPr>
      <p:grpSpPr>
        <a:xfrm>
          <a:off x="0" y="0"/>
          <a:ext cx="0" cy="0"/>
          <a:chOff x="0" y="0"/>
          <a:chExt cx="0" cy="0"/>
        </a:xfrm>
      </p:grpSpPr>
      <p:sp>
        <p:nvSpPr>
          <p:cNvPr id="122" name="Google Shape;122;p42"/>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23" name="Google Shape;123;p42"/>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24" name="Google Shape;124;p42"/>
          <p:cNvSpPr txBox="1"/>
          <p:nvPr>
            <p:ph idx="1" type="body"/>
          </p:nvPr>
        </p:nvSpPr>
        <p:spPr>
          <a:xfrm>
            <a:off x="685800" y="2057400"/>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25" name="Google Shape;125;p42"/>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26" name="Google Shape;126;p42"/>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Title Only">
  <p:cSld name="Blue/Gray Title Only">
    <p:spTree>
      <p:nvGrpSpPr>
        <p:cNvPr id="127" name="Shape 127"/>
        <p:cNvGrpSpPr/>
        <p:nvPr/>
      </p:nvGrpSpPr>
      <p:grpSpPr>
        <a:xfrm>
          <a:off x="0" y="0"/>
          <a:ext cx="0" cy="0"/>
          <a:chOff x="0" y="0"/>
          <a:chExt cx="0" cy="0"/>
        </a:xfrm>
      </p:grpSpPr>
      <p:sp>
        <p:nvSpPr>
          <p:cNvPr id="128" name="Google Shape;128;p43"/>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29" name="Google Shape;129;p43"/>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30" name="Google Shape;130;p43"/>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31" name="Google Shape;131;p43"/>
          <p:cNvSpPr txBox="1"/>
          <p:nvPr>
            <p:ph type="title"/>
          </p:nvPr>
        </p:nvSpPr>
        <p:spPr>
          <a:xfrm>
            <a:off x="4877103" y="3651860"/>
            <a:ext cx="38858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p:cSld name="Blue/White 1 Content">
    <p:bg>
      <p:bgPr>
        <a:solidFill>
          <a:srgbClr val="FFFFFF"/>
        </a:solidFill>
      </p:bgPr>
    </p:bg>
    <p:spTree>
      <p:nvGrpSpPr>
        <p:cNvPr id="132" name="Shape 132"/>
        <p:cNvGrpSpPr/>
        <p:nvPr/>
      </p:nvGrpSpPr>
      <p:grpSpPr>
        <a:xfrm>
          <a:off x="0" y="0"/>
          <a:ext cx="0" cy="0"/>
          <a:chOff x="0" y="0"/>
          <a:chExt cx="0" cy="0"/>
        </a:xfrm>
      </p:grpSpPr>
      <p:sp>
        <p:nvSpPr>
          <p:cNvPr id="133" name="Google Shape;133;p44"/>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34" name="Google Shape;134;p44"/>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35" name="Google Shape;135;p44"/>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2 Content">
  <p:cSld name="Blue/White 2 Content">
    <p:bg>
      <p:bgPr>
        <a:solidFill>
          <a:srgbClr val="FFFFFF"/>
        </a:solidFill>
      </p:bgPr>
    </p:bg>
    <p:spTree>
      <p:nvGrpSpPr>
        <p:cNvPr id="136" name="Shape 136"/>
        <p:cNvGrpSpPr/>
        <p:nvPr/>
      </p:nvGrpSpPr>
      <p:grpSpPr>
        <a:xfrm>
          <a:off x="0" y="0"/>
          <a:ext cx="0" cy="0"/>
          <a:chOff x="0" y="0"/>
          <a:chExt cx="0" cy="0"/>
        </a:xfrm>
      </p:grpSpPr>
      <p:sp>
        <p:nvSpPr>
          <p:cNvPr id="137" name="Google Shape;137;p45"/>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38" name="Google Shape;138;p45"/>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39" name="Google Shape;139;p45"/>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3 Content">
  <p:cSld name="Blue/White 3 Content">
    <p:bg>
      <p:bgPr>
        <a:solidFill>
          <a:srgbClr val="FFFFFF"/>
        </a:solidFill>
      </p:bgPr>
    </p:bg>
    <p:spTree>
      <p:nvGrpSpPr>
        <p:cNvPr id="140" name="Shape 140"/>
        <p:cNvGrpSpPr/>
        <p:nvPr/>
      </p:nvGrpSpPr>
      <p:grpSpPr>
        <a:xfrm>
          <a:off x="0" y="0"/>
          <a:ext cx="0" cy="0"/>
          <a:chOff x="0" y="0"/>
          <a:chExt cx="0" cy="0"/>
        </a:xfrm>
      </p:grpSpPr>
      <p:sp>
        <p:nvSpPr>
          <p:cNvPr id="141" name="Google Shape;141;p46"/>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42" name="Google Shape;142;p46"/>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43" name="Google Shape;143;p46"/>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Bottom Photo">
  <p:cSld name="Blue/White 1 Content + Bottom Photo">
    <p:bg>
      <p:bgPr>
        <a:solidFill>
          <a:srgbClr val="FFFFFF"/>
        </a:solidFill>
      </p:bgPr>
    </p:bg>
    <p:spTree>
      <p:nvGrpSpPr>
        <p:cNvPr id="144" name="Shape 144"/>
        <p:cNvGrpSpPr/>
        <p:nvPr/>
      </p:nvGrpSpPr>
      <p:grpSpPr>
        <a:xfrm>
          <a:off x="0" y="0"/>
          <a:ext cx="0" cy="0"/>
          <a:chOff x="0" y="0"/>
          <a:chExt cx="0" cy="0"/>
        </a:xfrm>
      </p:grpSpPr>
      <p:sp>
        <p:nvSpPr>
          <p:cNvPr id="145" name="Google Shape;145;p47"/>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46" name="Google Shape;146;p47"/>
          <p:cNvSpPr txBox="1"/>
          <p:nvPr>
            <p:ph idx="1"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47" name="Google Shape;147;p47"/>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48" name="Google Shape;148;p47"/>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Right Photo">
  <p:cSld name="Blue/White 1 Content + Right Photo">
    <p:bg>
      <p:bgPr>
        <a:solidFill>
          <a:srgbClr val="FFFFFF"/>
        </a:solidFill>
      </p:bgPr>
    </p:bg>
    <p:spTree>
      <p:nvGrpSpPr>
        <p:cNvPr id="149" name="Shape 149"/>
        <p:cNvGrpSpPr/>
        <p:nvPr/>
      </p:nvGrpSpPr>
      <p:grpSpPr>
        <a:xfrm>
          <a:off x="0" y="0"/>
          <a:ext cx="0" cy="0"/>
          <a:chOff x="0" y="0"/>
          <a:chExt cx="0" cy="0"/>
        </a:xfrm>
      </p:grpSpPr>
      <p:sp>
        <p:nvSpPr>
          <p:cNvPr id="150" name="Google Shape;150;p48"/>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51" name="Google Shape;151;p48"/>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52" name="Google Shape;152;p48"/>
          <p:cNvSpPr txBox="1"/>
          <p:nvPr>
            <p:ph idx="1" type="body"/>
          </p:nvPr>
        </p:nvSpPr>
        <p:spPr>
          <a:xfrm>
            <a:off x="685800" y="2057400"/>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53" name="Google Shape;153;p48"/>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54" name="Google Shape;154;p48"/>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Title + Left Photo">
  <p:cSld name="Blue/White Title + Left Photo">
    <p:bg>
      <p:bgPr>
        <a:solidFill>
          <a:srgbClr val="FFFFFF"/>
        </a:solidFill>
      </p:bgPr>
    </p:bg>
    <p:spTree>
      <p:nvGrpSpPr>
        <p:cNvPr id="155" name="Shape 155"/>
        <p:cNvGrpSpPr/>
        <p:nvPr/>
      </p:nvGrpSpPr>
      <p:grpSpPr>
        <a:xfrm>
          <a:off x="0" y="0"/>
          <a:ext cx="0" cy="0"/>
          <a:chOff x="0" y="0"/>
          <a:chExt cx="0" cy="0"/>
        </a:xfrm>
      </p:grpSpPr>
      <p:sp>
        <p:nvSpPr>
          <p:cNvPr id="156" name="Google Shape;156;p49"/>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57" name="Google Shape;157;p49"/>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58" name="Google Shape;158;p49"/>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59" name="Google Shape;159;p49"/>
          <p:cNvSpPr txBox="1"/>
          <p:nvPr>
            <p:ph type="title"/>
          </p:nvPr>
        </p:nvSpPr>
        <p:spPr>
          <a:xfrm>
            <a:off x="4877103" y="3311831"/>
            <a:ext cx="3885897" cy="27405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type="title">
  <p:cSld name="TITLE">
    <p:bg>
      <p:bgPr>
        <a:solidFill>
          <a:srgbClr val="000000"/>
        </a:solidFill>
      </p:bgPr>
    </p:bg>
    <p:spTree>
      <p:nvGrpSpPr>
        <p:cNvPr id="20" name="Shape 20"/>
        <p:cNvGrpSpPr/>
        <p:nvPr/>
      </p:nvGrpSpPr>
      <p:grpSpPr>
        <a:xfrm>
          <a:off x="0" y="0"/>
          <a:ext cx="0" cy="0"/>
          <a:chOff x="0" y="0"/>
          <a:chExt cx="0" cy="0"/>
        </a:xfrm>
      </p:grpSpPr>
      <p:grpSp>
        <p:nvGrpSpPr>
          <p:cNvPr id="21" name="Google Shape;21;p23"/>
          <p:cNvGrpSpPr/>
          <p:nvPr/>
        </p:nvGrpSpPr>
        <p:grpSpPr>
          <a:xfrm>
            <a:off x="152400" y="152398"/>
            <a:ext cx="8839200" cy="6555329"/>
            <a:chOff x="0" y="0"/>
            <a:chExt cx="8839200" cy="6555327"/>
          </a:xfrm>
        </p:grpSpPr>
        <p:sp>
          <p:nvSpPr>
            <p:cNvPr id="22" name="Google Shape;22;p23"/>
            <p:cNvSpPr/>
            <p:nvPr/>
          </p:nvSpPr>
          <p:spPr>
            <a:xfrm>
              <a:off x="0" y="0"/>
              <a:ext cx="8839200" cy="6555327"/>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pic>
          <p:nvPicPr>
            <p:cNvPr descr="image1.jpeg" id="23" name="Google Shape;23;p23"/>
            <p:cNvPicPr preferRelativeResize="0"/>
            <p:nvPr/>
          </p:nvPicPr>
          <p:blipFill rotWithShape="1">
            <a:blip r:embed="rId2">
              <a:alphaModFix/>
            </a:blip>
            <a:srcRect b="2240" l="2241" r="0" t="0"/>
            <a:stretch/>
          </p:blipFill>
          <p:spPr>
            <a:xfrm>
              <a:off x="0" y="0"/>
              <a:ext cx="8839200" cy="6555327"/>
            </a:xfrm>
            <a:prstGeom prst="rect">
              <a:avLst/>
            </a:prstGeom>
            <a:noFill/>
            <a:ln>
              <a:noFill/>
            </a:ln>
          </p:spPr>
        </p:pic>
      </p:grpSp>
      <p:sp>
        <p:nvSpPr>
          <p:cNvPr id="24" name="Google Shape;24;p23"/>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25" name="Google Shape;25;p23"/>
          <p:cNvSpPr txBox="1"/>
          <p:nvPr>
            <p:ph type="title"/>
          </p:nvPr>
        </p:nvSpPr>
        <p:spPr>
          <a:xfrm>
            <a:off x="685800" y="2133600"/>
            <a:ext cx="5486400" cy="1600200"/>
          </a:xfrm>
          <a:prstGeom prst="rect">
            <a:avLst/>
          </a:prstGeom>
          <a:noFill/>
          <a:ln>
            <a:noFill/>
          </a:ln>
          <a:effectLst>
            <a:outerShdw blurRad="254000" rotWithShape="0">
              <a:srgbClr val="000000">
                <a:alpha val="20000"/>
              </a:srgbClr>
            </a:outerShdw>
          </a:effectLst>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26" name="Google Shape;26;p23"/>
          <p:cNvSpPr txBox="1"/>
          <p:nvPr>
            <p:ph idx="1" type="body"/>
          </p:nvPr>
        </p:nvSpPr>
        <p:spPr>
          <a:xfrm>
            <a:off x="685800" y="4114800"/>
            <a:ext cx="3429000" cy="1600200"/>
          </a:xfrm>
          <a:prstGeom prst="rect">
            <a:avLst/>
          </a:prstGeom>
          <a:noFill/>
          <a:ln>
            <a:noFill/>
          </a:ln>
          <a:effectLst>
            <a:outerShdw blurRad="254000" rotWithShape="0">
              <a:srgbClr val="000000">
                <a:alpha val="40000"/>
              </a:srgbClr>
            </a:outerShdw>
          </a:effectLst>
        </p:spPr>
        <p:txBody>
          <a:bodyPr anchorCtr="0" anchor="t" bIns="45700" lIns="45700" spcFirstLastPara="1" rIns="45700" wrap="square" tIns="45700">
            <a:normAutofit/>
          </a:bodyPr>
          <a:lstStyle>
            <a:lvl1pPr indent="-228600" lvl="0" marL="457200" algn="l">
              <a:lnSpc>
                <a:spcPct val="100000"/>
              </a:lnSpc>
              <a:spcBef>
                <a:spcPts val="500"/>
              </a:spcBef>
              <a:spcAft>
                <a:spcPts val="0"/>
              </a:spcAft>
              <a:buClr>
                <a:srgbClr val="FFFFFF"/>
              </a:buClr>
              <a:buSzPts val="700"/>
              <a:buFont typeface="Gill Sans"/>
              <a:buNone/>
              <a:defRPr sz="700">
                <a:solidFill>
                  <a:srgbClr val="FFFFFF"/>
                </a:solidFill>
              </a:defRPr>
            </a:lvl1pPr>
            <a:lvl2pPr indent="-228600" lvl="1" marL="914400" algn="l">
              <a:lnSpc>
                <a:spcPct val="100000"/>
              </a:lnSpc>
              <a:spcBef>
                <a:spcPts val="500"/>
              </a:spcBef>
              <a:spcAft>
                <a:spcPts val="0"/>
              </a:spcAft>
              <a:buClr>
                <a:srgbClr val="FFFFFF"/>
              </a:buClr>
              <a:buSzPts val="700"/>
              <a:buFont typeface="Gill Sans"/>
              <a:buNone/>
              <a:defRPr sz="700">
                <a:solidFill>
                  <a:srgbClr val="FFFFFF"/>
                </a:solidFill>
              </a:defRPr>
            </a:lvl2pPr>
            <a:lvl3pPr indent="-228600" lvl="2" marL="1371600" algn="l">
              <a:lnSpc>
                <a:spcPct val="100000"/>
              </a:lnSpc>
              <a:spcBef>
                <a:spcPts val="500"/>
              </a:spcBef>
              <a:spcAft>
                <a:spcPts val="0"/>
              </a:spcAft>
              <a:buClr>
                <a:srgbClr val="FFFFFF"/>
              </a:buClr>
              <a:buSzPts val="700"/>
              <a:buFont typeface="Gill Sans"/>
              <a:buNone/>
              <a:defRPr sz="700">
                <a:solidFill>
                  <a:srgbClr val="FFFFFF"/>
                </a:solidFill>
              </a:defRPr>
            </a:lvl3pPr>
            <a:lvl4pPr indent="-228600" lvl="3" marL="1828800" algn="l">
              <a:lnSpc>
                <a:spcPct val="100000"/>
              </a:lnSpc>
              <a:spcBef>
                <a:spcPts val="500"/>
              </a:spcBef>
              <a:spcAft>
                <a:spcPts val="0"/>
              </a:spcAft>
              <a:buClr>
                <a:srgbClr val="FFFFFF"/>
              </a:buClr>
              <a:buSzPts val="700"/>
              <a:buFont typeface="Gill Sans"/>
              <a:buNone/>
              <a:defRPr sz="700">
                <a:solidFill>
                  <a:srgbClr val="FFFFFF"/>
                </a:solidFill>
              </a:defRPr>
            </a:lvl4pPr>
            <a:lvl5pPr indent="-228600" lvl="4" marL="2286000" algn="l">
              <a:lnSpc>
                <a:spcPct val="100000"/>
              </a:lnSpc>
              <a:spcBef>
                <a:spcPts val="500"/>
              </a:spcBef>
              <a:spcAft>
                <a:spcPts val="0"/>
              </a:spcAft>
              <a:buClr>
                <a:srgbClr val="FFFFFF"/>
              </a:buClr>
              <a:buSzPts val="700"/>
              <a:buFont typeface="Gill Sans"/>
              <a:buNone/>
              <a:defRPr sz="7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cxnSp>
        <p:nvCxnSpPr>
          <p:cNvPr id="27" name="Google Shape;27;p23"/>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a:effectLst>
            <a:outerShdw blurRad="254000" rotWithShape="0">
              <a:srgbClr val="000000">
                <a:alpha val="40000"/>
              </a:srgbClr>
            </a:outerShdw>
          </a:effectLst>
        </p:spPr>
      </p:cxnSp>
      <p:sp>
        <p:nvSpPr>
          <p:cNvPr id="28" name="Google Shape;28;p23"/>
          <p:cNvSpPr txBox="1"/>
          <p:nvPr>
            <p:ph idx="2"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pic>
        <p:nvPicPr>
          <p:cNvPr descr="Picture 14" id="29" name="Google Shape;29;p23"/>
          <p:cNvPicPr preferRelativeResize="0"/>
          <p:nvPr/>
        </p:nvPicPr>
        <p:blipFill rotWithShape="1">
          <a:blip r:embed="rId3">
            <a:alphaModFix/>
          </a:blip>
          <a:srcRect b="0" l="0" r="0" t="0"/>
          <a:stretch/>
        </p:blipFill>
        <p:spPr>
          <a:xfrm>
            <a:off x="683805" y="685800"/>
            <a:ext cx="1828801" cy="544011"/>
          </a:xfrm>
          <a:prstGeom prst="rect">
            <a:avLst/>
          </a:prstGeom>
          <a:noFill/>
          <a:ln>
            <a:noFill/>
          </a:ln>
          <a:effectLst>
            <a:outerShdw blurRad="254000" rotWithShape="0">
              <a:srgbClr val="000000">
                <a:alpha val="20000"/>
              </a:srgbClr>
            </a:outerShdw>
          </a:effectLst>
        </p:spPr>
      </p:pic>
      <p:grpSp>
        <p:nvGrpSpPr>
          <p:cNvPr id="30" name="Google Shape;30;p23"/>
          <p:cNvGrpSpPr/>
          <p:nvPr/>
        </p:nvGrpSpPr>
        <p:grpSpPr>
          <a:xfrm>
            <a:off x="5159635" y="4669668"/>
            <a:ext cx="3396736" cy="852900"/>
            <a:chOff x="0" y="0"/>
            <a:chExt cx="3396735" cy="852899"/>
          </a:xfrm>
        </p:grpSpPr>
        <p:sp>
          <p:nvSpPr>
            <p:cNvPr id="31" name="Google Shape;31;p23"/>
            <p:cNvSpPr/>
            <p:nvPr/>
          </p:nvSpPr>
          <p:spPr>
            <a:xfrm>
              <a:off x="0" y="0"/>
              <a:ext cx="3396735" cy="852899"/>
            </a:xfrm>
            <a:prstGeom prst="roundRect">
              <a:avLst>
                <a:gd fmla="val 4893" name="adj"/>
              </a:avLst>
            </a:prstGeom>
            <a:solidFill>
              <a:srgbClr val="FFFFFF">
                <a:alpha val="80000"/>
              </a:srgbClr>
            </a:solidFill>
            <a:ln cap="flat" cmpd="sng" w="9525">
              <a:solidFill>
                <a:schemeClr val="accent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sp>
          <p:nvSpPr>
            <p:cNvPr id="32" name="Google Shape;32;p23"/>
            <p:cNvSpPr txBox="1"/>
            <p:nvPr/>
          </p:nvSpPr>
          <p:spPr>
            <a:xfrm>
              <a:off x="12223" y="70372"/>
              <a:ext cx="3372288" cy="712153"/>
            </a:xfrm>
            <a:prstGeom prst="rect">
              <a:avLst/>
            </a:prstGeom>
            <a:noFill/>
            <a:ln>
              <a:noFill/>
            </a:ln>
          </p:spPr>
          <p:txBody>
            <a:bodyPr anchorCtr="0" anchor="ctr" bIns="38575" lIns="38575" spcFirstLastPara="1" rIns="38575" wrap="square" tIns="38575">
              <a:spAutoFit/>
            </a:bodyPr>
            <a:lstStyle/>
            <a:p>
              <a:pPr indent="24779" lvl="0" marL="0" marR="0" rtl="0" algn="l">
                <a:lnSpc>
                  <a:spcPct val="100000"/>
                </a:lnSpc>
                <a:spcBef>
                  <a:spcPts val="0"/>
                </a:spcBef>
                <a:spcAft>
                  <a:spcPts val="0"/>
                </a:spcAft>
                <a:buClr>
                  <a:srgbClr val="000000"/>
                </a:buClr>
                <a:buSzPts val="400"/>
                <a:buFont typeface="Gill Sans"/>
                <a:buNone/>
              </a:pPr>
              <a:r>
                <a:rPr b="0" i="0" lang="es-MX" sz="400" u="none" cap="none" strike="noStrike">
                  <a:solidFill>
                    <a:srgbClr val="000000"/>
                  </a:solidFill>
                  <a:latin typeface="Gill Sans"/>
                  <a:ea typeface="Gill Sans"/>
                  <a:cs typeface="Gill Sans"/>
                  <a:sym typeface="Gill Sans"/>
                </a:rPr>
                <a:t>To change this cover photo: </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Click on View &gt; Slide Master.</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Right click on this photo &gt; Change Picture… &gt; Choose a Picture &gt; Insert.</a:t>
              </a:r>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Add photo credit to the text box at top right of page.</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Delete this instruction text box.</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spTree>
      <p:nvGrpSpPr>
        <p:cNvPr id="33" name="Shape 33"/>
        <p:cNvGrpSpPr/>
        <p:nvPr/>
      </p:nvGrpSpPr>
      <p:grpSpPr>
        <a:xfrm>
          <a:off x="0" y="0"/>
          <a:ext cx="0" cy="0"/>
          <a:chOff x="0" y="0"/>
          <a:chExt cx="0" cy="0"/>
        </a:xfrm>
      </p:grpSpPr>
      <p:sp>
        <p:nvSpPr>
          <p:cNvPr id="34" name="Google Shape;34;p24"/>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35" name="Google Shape;35;p24"/>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36" name="Google Shape;36;p24"/>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p:cSld name="Red/Gray 3 Content">
    <p:spTree>
      <p:nvGrpSpPr>
        <p:cNvPr id="37" name="Shape 37"/>
        <p:cNvGrpSpPr/>
        <p:nvPr/>
      </p:nvGrpSpPr>
      <p:grpSpPr>
        <a:xfrm>
          <a:off x="0" y="0"/>
          <a:ext cx="0" cy="0"/>
          <a:chOff x="0" y="0"/>
          <a:chExt cx="0" cy="0"/>
        </a:xfrm>
      </p:grpSpPr>
      <p:sp>
        <p:nvSpPr>
          <p:cNvPr id="38" name="Google Shape;38;p25"/>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39" name="Google Shape;39;p25"/>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40" name="Google Shape;40;p25"/>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spTree>
      <p:nvGrpSpPr>
        <p:cNvPr id="41" name="Shape 41"/>
        <p:cNvGrpSpPr/>
        <p:nvPr/>
      </p:nvGrpSpPr>
      <p:grpSpPr>
        <a:xfrm>
          <a:off x="0" y="0"/>
          <a:ext cx="0" cy="0"/>
          <a:chOff x="0" y="0"/>
          <a:chExt cx="0" cy="0"/>
        </a:xfrm>
      </p:grpSpPr>
      <p:sp>
        <p:nvSpPr>
          <p:cNvPr id="42" name="Google Shape;42;p26"/>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43" name="Google Shape;43;p26"/>
          <p:cNvSpPr txBox="1"/>
          <p:nvPr>
            <p:ph idx="1" type="body"/>
          </p:nvPr>
        </p:nvSpPr>
        <p:spPr>
          <a:xfrm>
            <a:off x="685800" y="1600200"/>
            <a:ext cx="7772400" cy="16002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44" name="Google Shape;44;p26"/>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45" name="Google Shape;45;p26"/>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46" name="Google Shape;46;p26"/>
          <p:cNvSpPr txBox="1"/>
          <p:nvPr>
            <p:ph idx="3"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spTree>
      <p:nvGrpSpPr>
        <p:cNvPr id="47" name="Shape 47"/>
        <p:cNvGrpSpPr/>
        <p:nvPr/>
      </p:nvGrpSpPr>
      <p:grpSpPr>
        <a:xfrm>
          <a:off x="0" y="0"/>
          <a:ext cx="0" cy="0"/>
          <a:chOff x="0" y="0"/>
          <a:chExt cx="0" cy="0"/>
        </a:xfrm>
      </p:grpSpPr>
      <p:sp>
        <p:nvSpPr>
          <p:cNvPr id="48" name="Google Shape;48;p27"/>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49" name="Google Shape;49;p27"/>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50" name="Google Shape;50;p27"/>
          <p:cNvSpPr txBox="1"/>
          <p:nvPr>
            <p:ph idx="1" type="body"/>
          </p:nvPr>
        </p:nvSpPr>
        <p:spPr>
          <a:xfrm>
            <a:off x="685800" y="2057401"/>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51" name="Google Shape;51;p27"/>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52" name="Google Shape;52;p27"/>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spTree>
      <p:nvGrpSpPr>
        <p:cNvPr id="53" name="Shape 53"/>
        <p:cNvGrpSpPr/>
        <p:nvPr/>
      </p:nvGrpSpPr>
      <p:grpSpPr>
        <a:xfrm>
          <a:off x="0" y="0"/>
          <a:ext cx="0" cy="0"/>
          <a:chOff x="0" y="0"/>
          <a:chExt cx="0" cy="0"/>
        </a:xfrm>
      </p:grpSpPr>
      <p:sp>
        <p:nvSpPr>
          <p:cNvPr id="54" name="Google Shape;54;p28"/>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55" name="Google Shape;55;p28"/>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56" name="Google Shape;56;p28"/>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57" name="Google Shape;57;p28"/>
          <p:cNvSpPr txBox="1"/>
          <p:nvPr>
            <p:ph type="title"/>
          </p:nvPr>
        </p:nvSpPr>
        <p:spPr>
          <a:xfrm>
            <a:off x="4877103" y="3311831"/>
            <a:ext cx="3885897" cy="27405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p:cSld name="Red/White 1 Content">
    <p:bg>
      <p:bgPr>
        <a:solidFill>
          <a:srgbClr val="FFFFFF"/>
        </a:solidFill>
      </p:bgPr>
    </p:bg>
    <p:spTree>
      <p:nvGrpSpPr>
        <p:cNvPr id="58" name="Shape 58"/>
        <p:cNvGrpSpPr/>
        <p:nvPr/>
      </p:nvGrpSpPr>
      <p:grpSpPr>
        <a:xfrm>
          <a:off x="0" y="0"/>
          <a:ext cx="0" cy="0"/>
          <a:chOff x="0" y="0"/>
          <a:chExt cx="0" cy="0"/>
        </a:xfrm>
      </p:grpSpPr>
      <p:sp>
        <p:nvSpPr>
          <p:cNvPr id="59" name="Google Shape;59;p29"/>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60" name="Google Shape;60;p29"/>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61" name="Google Shape;61;p29"/>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5" name="Shape 5"/>
        <p:cNvGrpSpPr/>
        <p:nvPr/>
      </p:nvGrpSpPr>
      <p:grpSpPr>
        <a:xfrm>
          <a:off x="0" y="0"/>
          <a:ext cx="0" cy="0"/>
          <a:chOff x="0" y="0"/>
          <a:chExt cx="0" cy="0"/>
        </a:xfrm>
      </p:grpSpPr>
      <p:sp>
        <p:nvSpPr>
          <p:cNvPr id="6" name="Google Shape;6;p20"/>
          <p:cNvSpPr/>
          <p:nvPr/>
        </p:nvSpPr>
        <p:spPr>
          <a:xfrm>
            <a:off x="0" y="0"/>
            <a:ext cx="9144001" cy="6858001"/>
          </a:xfrm>
          <a:custGeom>
            <a:rect b="b" l="l" r="r" t="t"/>
            <a:pathLst>
              <a:path extrusionOk="0" h="21600" w="21600">
                <a:moveTo>
                  <a:pt x="0" y="0"/>
                </a:moveTo>
                <a:lnTo>
                  <a:pt x="21600" y="0"/>
                </a:lnTo>
                <a:lnTo>
                  <a:pt x="21600" y="21600"/>
                </a:lnTo>
                <a:lnTo>
                  <a:pt x="0" y="21600"/>
                </a:lnTo>
                <a:close/>
                <a:moveTo>
                  <a:pt x="360" y="480"/>
                </a:moveTo>
                <a:lnTo>
                  <a:pt x="360" y="21120"/>
                </a:lnTo>
                <a:lnTo>
                  <a:pt x="21240" y="21120"/>
                </a:lnTo>
                <a:lnTo>
                  <a:pt x="21240" y="480"/>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sp>
        <p:nvSpPr>
          <p:cNvPr id="7" name="Google Shape;7;p20"/>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279400" lvl="0" marL="4572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indent="-279400" lvl="1" marL="9144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indent="-279400" lvl="2" marL="13716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indent="-279400" lvl="3" marL="18288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indent="-279400" lvl="4" marL="22860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indent="-279400" lvl="5" marL="27432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indent="-279400" lvl="6" marL="32004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indent="-279400" lvl="7" marL="36576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indent="-279400" lvl="8" marL="41148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8" name="Google Shape;8;p20"/>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1pPr>
            <a:lvl2pPr indent="0" lvl="1"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2pPr>
            <a:lvl3pPr indent="0" lvl="2"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3pPr>
            <a:lvl4pPr indent="0" lvl="3"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4pPr>
            <a:lvl5pPr indent="0" lvl="4"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5pPr>
            <a:lvl6pPr indent="0" lvl="5"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6pPr>
            <a:lvl7pPr indent="0" lvl="6"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7pPr>
            <a:lvl8pPr indent="0" lvl="7"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8pPr>
            <a:lvl9pPr indent="0" lvl="8"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9" name="Google Shape;9;p20"/>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2pPr>
            <a:lvl3pPr lvl="2"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3pPr>
            <a:lvl4pPr lvl="3"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4pPr>
            <a:lvl5pPr lvl="4"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5pPr>
            <a:lvl6pPr lvl="5"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6pPr>
            <a:lvl7pPr lvl="6"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7pPr>
            <a:lvl8pPr lvl="7"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8pPr>
            <a:lvl9pPr lvl="8"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niH9wfKsUIc" TargetMode="External"/><Relationship Id="rId4" Type="http://schemas.openxmlformats.org/officeDocument/2006/relationships/hyperlink" Target="https://www.youtube.com/watch?v=niH9wfKsUIc" TargetMode="External"/><Relationship Id="rId5" Type="http://schemas.openxmlformats.org/officeDocument/2006/relationships/hyperlink" Target="https://www.youtube.com/watch?v=niH9wfKsUIc" TargetMode="External"/><Relationship Id="rId6" Type="http://schemas.openxmlformats.org/officeDocument/2006/relationships/hyperlink" Target="https://www.youtube.com/watch?v=niH9wfKsUIc" TargetMode="External"/><Relationship Id="rId7" Type="http://schemas.openxmlformats.org/officeDocument/2006/relationships/hyperlink" Target="https://www.youtube.com/watch?v=niH9wfKsUIc" TargetMode="External"/><Relationship Id="rId8"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copmadrid.org/webcopm/recursos/guiatecnicabuenaspracticas.pdf" TargetMode="External"/><Relationship Id="rId4" Type="http://schemas.openxmlformats.org/officeDocument/2006/relationships/hyperlink" Target="https://www.michaelpage.com.mx/advice/management/atracci%C3%B3n-y-selecci%C3%B3n-de-talento/%C2%BFc%C3%B3mo-elaborar-una-descripci%C3%B3n-de-puesto" TargetMode="External"/><Relationship Id="rId9" Type="http://schemas.openxmlformats.org/officeDocument/2006/relationships/hyperlink" Target="https://blog.peoplenext.com.mx/entrevista-de-reclutamiento-por-competencias" TargetMode="External"/><Relationship Id="rId5" Type="http://schemas.openxmlformats.org/officeDocument/2006/relationships/hyperlink" Target="https://www.michaelpage.com.mx/advice/management/atracci%C3%B3n-y-selecci%C3%B3n-de-talento/%C2%BFc%C3%B3mo-elaborar-una-descripci%C3%B3n-de-puesto" TargetMode="External"/><Relationship Id="rId6" Type="http://schemas.openxmlformats.org/officeDocument/2006/relationships/hyperlink" Target="https://www.technicon.com.mx/noticias/el-reclutamiento-a-ciegas-una-nueva-tendencia/" TargetMode="External"/><Relationship Id="rId7" Type="http://schemas.openxmlformats.org/officeDocument/2006/relationships/hyperlink" Target="https://www.upct.es/contenido/seeu/_coie/empleo/recursos/como/ENTREVISTA_SELECCION_PERSONAL.pdf" TargetMode="External"/><Relationship Id="rId8" Type="http://schemas.openxmlformats.org/officeDocument/2006/relationships/hyperlink" Target="https://www.upct.es/contenido/seeu/_coie/empleo/recursos/como/ENTREVISTA_SELECCION_PERSONAL.pdf" TargetMode="External"/><Relationship Id="rId11" Type="http://schemas.openxmlformats.org/officeDocument/2006/relationships/image" Target="../media/image22.png"/><Relationship Id="rId10" Type="http://schemas.openxmlformats.org/officeDocument/2006/relationships/hyperlink" Target="https://www.icade.comillas.edu/Documentos/PracticasEmpresariales/Entrevista.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txBox="1"/>
          <p:nvPr>
            <p:ph idx="12" type="sldNum"/>
          </p:nvPr>
        </p:nvSpPr>
        <p:spPr>
          <a:xfrm>
            <a:off x="8864599" y="6549769"/>
            <a:ext cx="127001" cy="12700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FFFFFF"/>
              </a:buClr>
              <a:buSzPts val="200"/>
              <a:buFont typeface="Gill Sans"/>
              <a:buNone/>
            </a:pPr>
            <a:fld id="{00000000-1234-1234-1234-123412341234}" type="slidenum">
              <a:rPr lang="es-MX">
                <a:solidFill>
                  <a:srgbClr val="FFFFFF"/>
                </a:solidFill>
              </a:rPr>
              <a:t>‹#›</a:t>
            </a:fld>
            <a:endParaRPr/>
          </a:p>
        </p:txBody>
      </p:sp>
      <p:grpSp>
        <p:nvGrpSpPr>
          <p:cNvPr id="165" name="Google Shape;165;p1"/>
          <p:cNvGrpSpPr/>
          <p:nvPr/>
        </p:nvGrpSpPr>
        <p:grpSpPr>
          <a:xfrm>
            <a:off x="450436" y="568664"/>
            <a:ext cx="2140365" cy="925711"/>
            <a:chOff x="0" y="0"/>
            <a:chExt cx="2140364" cy="925709"/>
          </a:xfrm>
        </p:grpSpPr>
        <p:sp>
          <p:nvSpPr>
            <p:cNvPr id="166" name="Google Shape;166;p1"/>
            <p:cNvSpPr/>
            <p:nvPr/>
          </p:nvSpPr>
          <p:spPr>
            <a:xfrm>
              <a:off x="0" y="0"/>
              <a:ext cx="2140364" cy="925709"/>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pic>
          <p:nvPicPr>
            <p:cNvPr descr="image5.png" id="167" name="Google Shape;167;p1"/>
            <p:cNvPicPr preferRelativeResize="0"/>
            <p:nvPr/>
          </p:nvPicPr>
          <p:blipFill rotWithShape="1">
            <a:blip r:embed="rId3">
              <a:alphaModFix/>
            </a:blip>
            <a:srcRect b="0" l="0" r="0" t="0"/>
            <a:stretch/>
          </p:blipFill>
          <p:spPr>
            <a:xfrm>
              <a:off x="0" y="0"/>
              <a:ext cx="2140364" cy="925709"/>
            </a:xfrm>
            <a:prstGeom prst="rect">
              <a:avLst/>
            </a:prstGeom>
            <a:noFill/>
            <a:ln>
              <a:noFill/>
            </a:ln>
          </p:spPr>
        </p:pic>
      </p:grpSp>
      <p:sp>
        <p:nvSpPr>
          <p:cNvPr id="168" name="Google Shape;168;p1"/>
          <p:cNvSpPr txBox="1"/>
          <p:nvPr>
            <p:ph type="title"/>
          </p:nvPr>
        </p:nvSpPr>
        <p:spPr>
          <a:xfrm>
            <a:off x="685800" y="2133600"/>
            <a:ext cx="8020878" cy="1600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FFFFFF"/>
              </a:buClr>
              <a:buSzPts val="2000"/>
              <a:buFont typeface="Gill Sans"/>
              <a:buNone/>
            </a:pPr>
            <a:r>
              <a:rPr lang="es-MX" sz="2000"/>
              <a:t>RECLUTAMIENTO Y SELECCIÓN EN UNA ORGANIZACIÓN</a:t>
            </a:r>
            <a:endParaRPr sz="2000"/>
          </a:p>
        </p:txBody>
      </p:sp>
      <p:pic>
        <p:nvPicPr>
          <p:cNvPr descr="Sala de juntas" id="169" name="Google Shape;169;p1"/>
          <p:cNvPicPr preferRelativeResize="0"/>
          <p:nvPr/>
        </p:nvPicPr>
        <p:blipFill rotWithShape="1">
          <a:blip r:embed="rId4">
            <a:alphaModFix/>
          </a:blip>
          <a:srcRect b="0" l="0" r="0" t="0"/>
          <a:stretch/>
        </p:blipFill>
        <p:spPr>
          <a:xfrm>
            <a:off x="7394713" y="5244548"/>
            <a:ext cx="1172817" cy="11728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0"/>
          <p:cNvSpPr txBox="1"/>
          <p:nvPr>
            <p:ph idx="1" type="body"/>
          </p:nvPr>
        </p:nvSpPr>
        <p:spPr>
          <a:xfrm>
            <a:off x="1158914" y="1999151"/>
            <a:ext cx="6826171" cy="460054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635C5B"/>
              </a:buClr>
              <a:buSzPts val="1665"/>
              <a:buNone/>
            </a:pPr>
            <a:r>
              <a:t/>
            </a:r>
            <a:endParaRPr sz="1665"/>
          </a:p>
          <a:p>
            <a:pPr indent="-342900" lvl="0" marL="342900" rtl="0" algn="l">
              <a:lnSpc>
                <a:spcPct val="90000"/>
              </a:lnSpc>
              <a:spcBef>
                <a:spcPts val="500"/>
              </a:spcBef>
              <a:spcAft>
                <a:spcPts val="0"/>
              </a:spcAft>
              <a:buClr>
                <a:srgbClr val="635C5B"/>
              </a:buClr>
              <a:buSzPts val="1665"/>
              <a:buAutoNum type="arabicPeriod"/>
            </a:pPr>
            <a:r>
              <a:rPr b="1" lang="es-MX" sz="1665"/>
              <a:t>Medios electrónicos:</a:t>
            </a:r>
            <a:endParaRPr/>
          </a:p>
          <a:p>
            <a:pPr indent="0" lvl="0" marL="0" rtl="0" algn="just">
              <a:lnSpc>
                <a:spcPct val="90000"/>
              </a:lnSpc>
              <a:spcBef>
                <a:spcPts val="500"/>
              </a:spcBef>
              <a:spcAft>
                <a:spcPts val="0"/>
              </a:spcAft>
              <a:buClr>
                <a:srgbClr val="635C5B"/>
              </a:buClr>
              <a:buSzPts val="1665"/>
              <a:buNone/>
            </a:pPr>
            <a:r>
              <a:t/>
            </a:r>
            <a:endParaRPr b="1" sz="1665"/>
          </a:p>
          <a:p>
            <a:pPr indent="-105727" lvl="8" marL="1639491" rtl="0" algn="l">
              <a:lnSpc>
                <a:spcPct val="90000"/>
              </a:lnSpc>
              <a:spcBef>
                <a:spcPts val="500"/>
              </a:spcBef>
              <a:spcAft>
                <a:spcPts val="0"/>
              </a:spcAft>
              <a:buClr>
                <a:srgbClr val="635C5B"/>
              </a:buClr>
              <a:buSzPts val="1665"/>
              <a:buFont typeface="Gill Sans"/>
              <a:buChar char="-"/>
            </a:pPr>
            <a:r>
              <a:rPr lang="es-MX" sz="1665"/>
              <a:t>Redes sociales de la organización y de los miembros: Facebook, Instagram, Twitter.</a:t>
            </a:r>
            <a:endParaRPr/>
          </a:p>
          <a:p>
            <a:pPr indent="-105727" lvl="8" marL="1639491" rtl="0" algn="l">
              <a:lnSpc>
                <a:spcPct val="90000"/>
              </a:lnSpc>
              <a:spcBef>
                <a:spcPts val="500"/>
              </a:spcBef>
              <a:spcAft>
                <a:spcPts val="0"/>
              </a:spcAft>
              <a:buClr>
                <a:srgbClr val="635C5B"/>
              </a:buClr>
              <a:buSzPts val="1665"/>
              <a:buFont typeface="Gill Sans"/>
              <a:buChar char="-"/>
            </a:pPr>
            <a:r>
              <a:rPr lang="es-MX" sz="1665"/>
              <a:t>Página web de la organización.</a:t>
            </a:r>
            <a:endParaRPr/>
          </a:p>
          <a:p>
            <a:pPr indent="-105727" lvl="8" marL="1639491" rtl="0" algn="l">
              <a:lnSpc>
                <a:spcPct val="90000"/>
              </a:lnSpc>
              <a:spcBef>
                <a:spcPts val="500"/>
              </a:spcBef>
              <a:spcAft>
                <a:spcPts val="0"/>
              </a:spcAft>
              <a:buClr>
                <a:srgbClr val="635C5B"/>
              </a:buClr>
              <a:buSzPts val="1665"/>
              <a:buFont typeface="Gill Sans"/>
              <a:buChar char="-"/>
            </a:pPr>
            <a:r>
              <a:rPr lang="es-MX" sz="1665"/>
              <a:t>Portales de empleo: Idealist, hacesfalta.org, OCC, etc.</a:t>
            </a:r>
            <a:endParaRPr/>
          </a:p>
          <a:p>
            <a:pPr indent="-105727" lvl="8" marL="1639491" rtl="0" algn="l">
              <a:lnSpc>
                <a:spcPct val="90000"/>
              </a:lnSpc>
              <a:spcBef>
                <a:spcPts val="500"/>
              </a:spcBef>
              <a:spcAft>
                <a:spcPts val="0"/>
              </a:spcAft>
              <a:buClr>
                <a:srgbClr val="635C5B"/>
              </a:buClr>
              <a:buSzPts val="1665"/>
              <a:buFont typeface="Gill Sans"/>
              <a:buChar char="-"/>
            </a:pPr>
            <a:r>
              <a:rPr lang="es-MX" sz="1665"/>
              <a:t>Bolsas de trabajo web de universidades locales.</a:t>
            </a:r>
            <a:endParaRPr/>
          </a:p>
          <a:p>
            <a:pPr indent="0" lvl="8" marL="1639491" rtl="0" algn="l">
              <a:lnSpc>
                <a:spcPct val="90000"/>
              </a:lnSpc>
              <a:spcBef>
                <a:spcPts val="500"/>
              </a:spcBef>
              <a:spcAft>
                <a:spcPts val="0"/>
              </a:spcAft>
              <a:buClr>
                <a:srgbClr val="635C5B"/>
              </a:buClr>
              <a:buSzPts val="1665"/>
              <a:buFont typeface="Gill Sans"/>
              <a:buNone/>
            </a:pPr>
            <a:r>
              <a:t/>
            </a:r>
            <a:endParaRPr sz="1665"/>
          </a:p>
          <a:p>
            <a:pPr indent="0" lvl="0" marL="0" rtl="0" algn="l">
              <a:lnSpc>
                <a:spcPct val="90000"/>
              </a:lnSpc>
              <a:spcBef>
                <a:spcPts val="500"/>
              </a:spcBef>
              <a:spcAft>
                <a:spcPts val="0"/>
              </a:spcAft>
              <a:buClr>
                <a:srgbClr val="635C5B"/>
              </a:buClr>
              <a:buSzPts val="1665"/>
              <a:buNone/>
            </a:pPr>
            <a:r>
              <a:rPr b="1" lang="es-MX" sz="1665"/>
              <a:t>2. Otros medios:</a:t>
            </a:r>
            <a:endParaRPr/>
          </a:p>
          <a:p>
            <a:pPr indent="0" lvl="0" marL="0" rtl="0" algn="l">
              <a:lnSpc>
                <a:spcPct val="90000"/>
              </a:lnSpc>
              <a:spcBef>
                <a:spcPts val="500"/>
              </a:spcBef>
              <a:spcAft>
                <a:spcPts val="0"/>
              </a:spcAft>
              <a:buClr>
                <a:srgbClr val="635C5B"/>
              </a:buClr>
              <a:buSzPts val="1665"/>
              <a:buNone/>
            </a:pPr>
            <a:r>
              <a:t/>
            </a:r>
            <a:endParaRPr b="1" sz="1665"/>
          </a:p>
          <a:p>
            <a:pPr indent="-105727" lvl="8" marL="1639491" rtl="0" algn="l">
              <a:lnSpc>
                <a:spcPct val="90000"/>
              </a:lnSpc>
              <a:spcBef>
                <a:spcPts val="500"/>
              </a:spcBef>
              <a:spcAft>
                <a:spcPts val="0"/>
              </a:spcAft>
              <a:buClr>
                <a:srgbClr val="635C5B"/>
              </a:buClr>
              <a:buSzPts val="1665"/>
              <a:buFont typeface="Gill Sans"/>
              <a:buChar char="-"/>
            </a:pPr>
            <a:r>
              <a:rPr lang="es-MX" sz="1665"/>
              <a:t>Ferias de empleo (universidades, municipios).</a:t>
            </a:r>
            <a:endParaRPr/>
          </a:p>
          <a:p>
            <a:pPr indent="-105727" lvl="8" marL="1639491" rtl="0" algn="l">
              <a:lnSpc>
                <a:spcPct val="90000"/>
              </a:lnSpc>
              <a:spcBef>
                <a:spcPts val="500"/>
              </a:spcBef>
              <a:spcAft>
                <a:spcPts val="0"/>
              </a:spcAft>
              <a:buClr>
                <a:srgbClr val="635C5B"/>
              </a:buClr>
              <a:buSzPts val="1665"/>
              <a:buFont typeface="Gill Sans"/>
              <a:buChar char="-"/>
            </a:pPr>
            <a:r>
              <a:rPr lang="es-MX" sz="1665"/>
              <a:t>Recomendaciones personales.</a:t>
            </a:r>
            <a:endParaRPr/>
          </a:p>
          <a:p>
            <a:pPr indent="0" lvl="8" marL="1543050" rtl="0" algn="l">
              <a:lnSpc>
                <a:spcPct val="90000"/>
              </a:lnSpc>
              <a:spcBef>
                <a:spcPts val="500"/>
              </a:spcBef>
              <a:spcAft>
                <a:spcPts val="0"/>
              </a:spcAft>
              <a:buClr>
                <a:srgbClr val="635C5B"/>
              </a:buClr>
              <a:buSzPts val="1665"/>
              <a:buNone/>
            </a:pPr>
            <a:r>
              <a:t/>
            </a:r>
            <a:endParaRPr i="1" sz="1665">
              <a:solidFill>
                <a:srgbClr val="FF0000"/>
              </a:solidFill>
            </a:endParaRPr>
          </a:p>
          <a:p>
            <a:pPr indent="0" lvl="8" marL="1543050" rtl="0" algn="l">
              <a:lnSpc>
                <a:spcPct val="90000"/>
              </a:lnSpc>
              <a:spcBef>
                <a:spcPts val="500"/>
              </a:spcBef>
              <a:spcAft>
                <a:spcPts val="0"/>
              </a:spcAft>
              <a:buClr>
                <a:srgbClr val="FF0000"/>
              </a:buClr>
              <a:buSzPts val="1665"/>
              <a:buNone/>
            </a:pPr>
            <a:r>
              <a:rPr i="1" lang="es-MX" sz="1665">
                <a:solidFill>
                  <a:srgbClr val="FF0000"/>
                </a:solidFill>
              </a:rPr>
              <a:t>   </a:t>
            </a:r>
            <a:endParaRPr sz="1665"/>
          </a:p>
        </p:txBody>
      </p:sp>
      <p:sp>
        <p:nvSpPr>
          <p:cNvPr id="267" name="Google Shape;267;p10"/>
          <p:cNvSpPr txBox="1"/>
          <p:nvPr>
            <p:ph type="title"/>
          </p:nvPr>
        </p:nvSpPr>
        <p:spPr>
          <a:xfrm>
            <a:off x="686104" y="833377"/>
            <a:ext cx="8122230" cy="538225"/>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4.2 PUBLICACIÓN DE LA VACANTE</a:t>
            </a:r>
            <a:endParaRPr/>
          </a:p>
        </p:txBody>
      </p:sp>
      <p:sp>
        <p:nvSpPr>
          <p:cNvPr id="268" name="Google Shape;268;p10"/>
          <p:cNvSpPr/>
          <p:nvPr/>
        </p:nvSpPr>
        <p:spPr>
          <a:xfrm>
            <a:off x="778395" y="1600893"/>
            <a:ext cx="520571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000"/>
              <a:buFont typeface="Gill Sans"/>
              <a:buNone/>
            </a:pPr>
            <a:r>
              <a:rPr b="1" i="0" lang="es-MX" sz="2000" u="none" cap="none" strike="noStrike">
                <a:solidFill>
                  <a:schemeClr val="accent1"/>
                </a:solidFill>
                <a:latin typeface="Gill Sans"/>
                <a:ea typeface="Gill Sans"/>
                <a:cs typeface="Gill Sans"/>
                <a:sym typeface="Gill Sans"/>
              </a:rPr>
              <a:t>¿Dónde puedo difundir una vacante?</a:t>
            </a:r>
            <a:endParaRPr/>
          </a:p>
        </p:txBody>
      </p:sp>
      <p:pic>
        <p:nvPicPr>
          <p:cNvPr descr="Internet" id="269" name="Google Shape;269;p10"/>
          <p:cNvPicPr preferRelativeResize="0"/>
          <p:nvPr/>
        </p:nvPicPr>
        <p:blipFill rotWithShape="1">
          <a:blip r:embed="rId3">
            <a:alphaModFix/>
          </a:blip>
          <a:srcRect b="0" l="0" r="0" t="0"/>
          <a:stretch/>
        </p:blipFill>
        <p:spPr>
          <a:xfrm>
            <a:off x="1051031" y="2630405"/>
            <a:ext cx="1669019" cy="1669019"/>
          </a:xfrm>
          <a:prstGeom prst="rect">
            <a:avLst/>
          </a:prstGeom>
          <a:noFill/>
          <a:ln>
            <a:noFill/>
          </a:ln>
        </p:spPr>
      </p:pic>
      <p:pic>
        <p:nvPicPr>
          <p:cNvPr descr="Preguntas" id="270" name="Google Shape;270;p10"/>
          <p:cNvPicPr preferRelativeResize="0"/>
          <p:nvPr/>
        </p:nvPicPr>
        <p:blipFill rotWithShape="1">
          <a:blip r:embed="rId4">
            <a:alphaModFix/>
          </a:blip>
          <a:srcRect b="0" l="0" r="0" t="0"/>
          <a:stretch/>
        </p:blipFill>
        <p:spPr>
          <a:xfrm>
            <a:off x="1278669" y="4874540"/>
            <a:ext cx="1213744" cy="12137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1"/>
          <p:cNvSpPr/>
          <p:nvPr/>
        </p:nvSpPr>
        <p:spPr>
          <a:xfrm>
            <a:off x="1075174" y="5482030"/>
            <a:ext cx="7270609" cy="905472"/>
          </a:xfrm>
          <a:prstGeom prst="rect">
            <a:avLst/>
          </a:prstGeom>
          <a:solidFill>
            <a:schemeClr val="lt1"/>
          </a:solidFill>
          <a:ln cap="flat" cmpd="sng" w="25400">
            <a:solidFill>
              <a:schemeClr val="l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sp>
        <p:nvSpPr>
          <p:cNvPr id="276" name="Google Shape;276;p11"/>
          <p:cNvSpPr txBox="1"/>
          <p:nvPr>
            <p:ph idx="1" type="body"/>
          </p:nvPr>
        </p:nvSpPr>
        <p:spPr>
          <a:xfrm>
            <a:off x="2561273" y="1558734"/>
            <a:ext cx="5784510" cy="5228094"/>
          </a:xfrm>
          <a:prstGeom prst="rect">
            <a:avLst/>
          </a:prstGeom>
          <a:noFill/>
          <a:ln>
            <a:noFill/>
          </a:ln>
        </p:spPr>
        <p:txBody>
          <a:bodyPr anchorCtr="0" anchor="t" bIns="45700" lIns="45700" spcFirstLastPara="1" rIns="45700" wrap="square" tIns="45700">
            <a:normAutofit/>
          </a:bodyPr>
          <a:lstStyle/>
          <a:p>
            <a:pPr indent="0" lvl="0" marL="0" rtl="0" algn="just">
              <a:lnSpc>
                <a:spcPct val="100000"/>
              </a:lnSpc>
              <a:spcBef>
                <a:spcPts val="0"/>
              </a:spcBef>
              <a:spcAft>
                <a:spcPts val="0"/>
              </a:spcAft>
              <a:buClr>
                <a:srgbClr val="635C5B"/>
              </a:buClr>
              <a:buSzPts val="100"/>
              <a:buNone/>
            </a:pPr>
            <a:r>
              <a:t/>
            </a:r>
            <a:endParaRPr b="1" sz="100">
              <a:solidFill>
                <a:schemeClr val="accent1"/>
              </a:solidFill>
            </a:endParaRPr>
          </a:p>
          <a:p>
            <a:pPr indent="0" lvl="1" marL="191541" rtl="0" algn="l">
              <a:lnSpc>
                <a:spcPct val="100000"/>
              </a:lnSpc>
              <a:spcBef>
                <a:spcPts val="500"/>
              </a:spcBef>
              <a:spcAft>
                <a:spcPts val="0"/>
              </a:spcAft>
              <a:buClr>
                <a:srgbClr val="635C5B"/>
              </a:buClr>
              <a:buSzPts val="1700"/>
              <a:buNone/>
            </a:pPr>
            <a:r>
              <a:rPr b="1" lang="es-MX" sz="1700"/>
              <a:t>1. Primera lectura de CVs:</a:t>
            </a:r>
            <a:endParaRPr/>
          </a:p>
          <a:p>
            <a:pPr indent="0" lvl="1" marL="191541" rtl="0" algn="l">
              <a:lnSpc>
                <a:spcPct val="100000"/>
              </a:lnSpc>
              <a:spcBef>
                <a:spcPts val="500"/>
              </a:spcBef>
              <a:spcAft>
                <a:spcPts val="0"/>
              </a:spcAft>
              <a:buClr>
                <a:srgbClr val="635C5B"/>
              </a:buClr>
              <a:buSzPts val="1700"/>
              <a:buNone/>
            </a:pPr>
            <a:r>
              <a:rPr lang="es-MX" sz="1700"/>
              <a:t>Asegurarse que cumplan con los requisitos básicos: experiencia funciones y tipo de puesto previos, trabajo en organizaciones, estudios requeridos, etc.</a:t>
            </a:r>
            <a:endParaRPr/>
          </a:p>
          <a:p>
            <a:pPr indent="0" lvl="1" marL="191541" rtl="0" algn="l">
              <a:lnSpc>
                <a:spcPct val="100000"/>
              </a:lnSpc>
              <a:spcBef>
                <a:spcPts val="500"/>
              </a:spcBef>
              <a:spcAft>
                <a:spcPts val="0"/>
              </a:spcAft>
              <a:buClr>
                <a:srgbClr val="635C5B"/>
              </a:buClr>
              <a:buSzPts val="1700"/>
              <a:buNone/>
            </a:pPr>
            <a:r>
              <a:t/>
            </a:r>
            <a:endParaRPr sz="1700"/>
          </a:p>
          <a:p>
            <a:pPr indent="0" lvl="1" marL="191541" rtl="0" algn="l">
              <a:lnSpc>
                <a:spcPct val="100000"/>
              </a:lnSpc>
              <a:spcBef>
                <a:spcPts val="500"/>
              </a:spcBef>
              <a:spcAft>
                <a:spcPts val="0"/>
              </a:spcAft>
              <a:buClr>
                <a:srgbClr val="635C5B"/>
              </a:buClr>
              <a:buSzPts val="1700"/>
              <a:buNone/>
            </a:pPr>
            <a:r>
              <a:rPr b="1" lang="es-MX" sz="1700"/>
              <a:t>2. Descartados: </a:t>
            </a:r>
            <a:endParaRPr/>
          </a:p>
          <a:p>
            <a:pPr indent="0" lvl="1" marL="191541" rtl="0" algn="l">
              <a:lnSpc>
                <a:spcPct val="100000"/>
              </a:lnSpc>
              <a:spcBef>
                <a:spcPts val="500"/>
              </a:spcBef>
              <a:spcAft>
                <a:spcPts val="0"/>
              </a:spcAft>
              <a:buClr>
                <a:srgbClr val="635C5B"/>
              </a:buClr>
              <a:buSzPts val="1700"/>
              <a:buNone/>
            </a:pPr>
            <a:r>
              <a:rPr lang="es-MX" sz="1700"/>
              <a:t>Vía correo electrónico, agradecer el envío de CV y avisar su salida del proceso y el motivo.</a:t>
            </a:r>
            <a:endParaRPr/>
          </a:p>
          <a:p>
            <a:pPr indent="0" lvl="1" marL="191541" rtl="0" algn="l">
              <a:lnSpc>
                <a:spcPct val="100000"/>
              </a:lnSpc>
              <a:spcBef>
                <a:spcPts val="500"/>
              </a:spcBef>
              <a:spcAft>
                <a:spcPts val="0"/>
              </a:spcAft>
              <a:buClr>
                <a:srgbClr val="635C5B"/>
              </a:buClr>
              <a:buSzPts val="1700"/>
              <a:buNone/>
            </a:pPr>
            <a:r>
              <a:t/>
            </a:r>
            <a:endParaRPr sz="1700"/>
          </a:p>
          <a:p>
            <a:pPr indent="0" lvl="1" marL="191541" rtl="0" algn="l">
              <a:lnSpc>
                <a:spcPct val="100000"/>
              </a:lnSpc>
              <a:spcBef>
                <a:spcPts val="500"/>
              </a:spcBef>
              <a:spcAft>
                <a:spcPts val="0"/>
              </a:spcAft>
              <a:buClr>
                <a:srgbClr val="635C5B"/>
              </a:buClr>
              <a:buSzPts val="1700"/>
              <a:buNone/>
            </a:pPr>
            <a:r>
              <a:rPr b="1" lang="es-MX" sz="1700"/>
              <a:t>3. Seleccionados: </a:t>
            </a:r>
            <a:endParaRPr/>
          </a:p>
          <a:p>
            <a:pPr indent="0" lvl="1" marL="191541" rtl="0" algn="l">
              <a:lnSpc>
                <a:spcPct val="100000"/>
              </a:lnSpc>
              <a:spcBef>
                <a:spcPts val="500"/>
              </a:spcBef>
              <a:spcAft>
                <a:spcPts val="0"/>
              </a:spcAft>
              <a:buClr>
                <a:srgbClr val="635C5B"/>
              </a:buClr>
              <a:buSzPts val="1700"/>
              <a:buNone/>
            </a:pPr>
            <a:r>
              <a:rPr lang="es-MX" sz="1700"/>
              <a:t>Llamada telefónica o correo para conocer más detalles de los CVs y concretar una entrevista.</a:t>
            </a:r>
            <a:endParaRPr sz="1700"/>
          </a:p>
          <a:p>
            <a:pPr indent="-8210" lvl="0" marL="97110" rtl="0" algn="just">
              <a:lnSpc>
                <a:spcPct val="100000"/>
              </a:lnSpc>
              <a:spcBef>
                <a:spcPts val="500"/>
              </a:spcBef>
              <a:spcAft>
                <a:spcPts val="0"/>
              </a:spcAft>
              <a:buClr>
                <a:srgbClr val="635C5B"/>
              </a:buClr>
              <a:buSzPts val="1400"/>
              <a:buNone/>
            </a:pPr>
            <a:r>
              <a:t/>
            </a:r>
            <a:endParaRPr sz="1400"/>
          </a:p>
        </p:txBody>
      </p:sp>
      <p:sp>
        <p:nvSpPr>
          <p:cNvPr id="277" name="Google Shape;277;p11"/>
          <p:cNvSpPr txBox="1"/>
          <p:nvPr>
            <p:ph type="title"/>
          </p:nvPr>
        </p:nvSpPr>
        <p:spPr>
          <a:xfrm>
            <a:off x="686104" y="554134"/>
            <a:ext cx="8122230" cy="538225"/>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4.3 FILTRO DE CVS</a:t>
            </a:r>
            <a:endParaRPr/>
          </a:p>
        </p:txBody>
      </p:sp>
      <p:pic>
        <p:nvPicPr>
          <p:cNvPr descr="Lupa" id="278" name="Google Shape;278;p11"/>
          <p:cNvPicPr preferRelativeResize="0"/>
          <p:nvPr/>
        </p:nvPicPr>
        <p:blipFill rotWithShape="1">
          <a:blip r:embed="rId3">
            <a:alphaModFix/>
          </a:blip>
          <a:srcRect b="0" l="0" r="0" t="0"/>
          <a:stretch/>
        </p:blipFill>
        <p:spPr>
          <a:xfrm>
            <a:off x="997069" y="2427392"/>
            <a:ext cx="1463720" cy="1463720"/>
          </a:xfrm>
          <a:prstGeom prst="rect">
            <a:avLst/>
          </a:prstGeom>
          <a:noFill/>
          <a:ln>
            <a:noFill/>
          </a:ln>
        </p:spPr>
      </p:pic>
      <p:sp>
        <p:nvSpPr>
          <p:cNvPr id="279" name="Google Shape;279;p11"/>
          <p:cNvSpPr/>
          <p:nvPr/>
        </p:nvSpPr>
        <p:spPr>
          <a:xfrm>
            <a:off x="686104" y="1158624"/>
            <a:ext cx="354937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000"/>
              <a:buFont typeface="Gill Sans"/>
              <a:buNone/>
            </a:pPr>
            <a:r>
              <a:rPr b="1" i="0" lang="es-MX" sz="2000" u="none" cap="none" strike="noStrike">
                <a:solidFill>
                  <a:schemeClr val="accent1"/>
                </a:solidFill>
                <a:latin typeface="Gill Sans"/>
                <a:ea typeface="Gill Sans"/>
                <a:cs typeface="Gill Sans"/>
                <a:sym typeface="Gill Sans"/>
              </a:rPr>
              <a:t>¿Cómo hacer un buen filtro?</a:t>
            </a:r>
            <a:endParaRPr/>
          </a:p>
        </p:txBody>
      </p:sp>
      <p:sp>
        <p:nvSpPr>
          <p:cNvPr id="280" name="Google Shape;280;p11"/>
          <p:cNvSpPr txBox="1"/>
          <p:nvPr/>
        </p:nvSpPr>
        <p:spPr>
          <a:xfrm>
            <a:off x="2160395" y="5514804"/>
            <a:ext cx="6185388" cy="830995"/>
          </a:xfrm>
          <a:prstGeom prst="rect">
            <a:avLst/>
          </a:prstGeom>
          <a:solidFill>
            <a:schemeClr val="lt1"/>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600"/>
              <a:buFont typeface="Gill Sans"/>
              <a:buNone/>
            </a:pPr>
            <a:r>
              <a:rPr b="0" i="0" lang="es-MX" sz="1600" u="none" cap="none" strike="noStrike">
                <a:solidFill>
                  <a:srgbClr val="FFFFFF"/>
                </a:solidFill>
                <a:latin typeface="Gill Sans"/>
                <a:ea typeface="Gill Sans"/>
                <a:cs typeface="Gill Sans"/>
                <a:sym typeface="Gill Sans"/>
              </a:rPr>
              <a:t>Recuerda que no es motivo de filtro el sexo, la edad, raza, religión, género, condición de salud, apariencia física, estrato social, etc. sino las competencias y experiencia requeridas para el puesto.</a:t>
            </a:r>
            <a:endParaRPr/>
          </a:p>
        </p:txBody>
      </p:sp>
      <p:pic>
        <p:nvPicPr>
          <p:cNvPr descr="Persona con idea" id="281" name="Google Shape;281;p11"/>
          <p:cNvPicPr preferRelativeResize="0"/>
          <p:nvPr/>
        </p:nvPicPr>
        <p:blipFill rotWithShape="1">
          <a:blip r:embed="rId4">
            <a:alphaModFix/>
          </a:blip>
          <a:srcRect b="0" l="0" r="0" t="0"/>
          <a:stretch/>
        </p:blipFill>
        <p:spPr>
          <a:xfrm>
            <a:off x="1166489" y="5473102"/>
            <a:ext cx="914400" cy="91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2"/>
          <p:cNvSpPr txBox="1"/>
          <p:nvPr>
            <p:ph idx="1" type="body"/>
          </p:nvPr>
        </p:nvSpPr>
        <p:spPr>
          <a:xfrm>
            <a:off x="-647946" y="4605336"/>
            <a:ext cx="7772401" cy="1469985"/>
          </a:xfrm>
          <a:prstGeom prst="rect">
            <a:avLst/>
          </a:prstGeom>
          <a:noFill/>
          <a:ln>
            <a:noFill/>
          </a:ln>
        </p:spPr>
        <p:txBody>
          <a:bodyPr anchorCtr="0" anchor="t" bIns="45700" lIns="45700" spcFirstLastPara="1" rIns="45700" wrap="square" tIns="45700">
            <a:normAutofit/>
          </a:bodyPr>
          <a:lstStyle/>
          <a:p>
            <a:pPr indent="-46310" lvl="0" marL="97110" rtl="0" algn="l">
              <a:lnSpc>
                <a:spcPct val="90000"/>
              </a:lnSpc>
              <a:spcBef>
                <a:spcPts val="0"/>
              </a:spcBef>
              <a:spcAft>
                <a:spcPts val="0"/>
              </a:spcAft>
              <a:buClr>
                <a:srgbClr val="635C5B"/>
              </a:buClr>
              <a:buSzPts val="800"/>
              <a:buNone/>
            </a:pPr>
            <a:r>
              <a:t/>
            </a:r>
            <a:endParaRPr u="sng">
              <a:solidFill>
                <a:schemeClr val="hlink"/>
              </a:solidFill>
              <a:hlinkClick r:id="rId3"/>
            </a:endParaRPr>
          </a:p>
          <a:p>
            <a:pPr indent="-46310" lvl="0" marL="97110" rtl="0" algn="l">
              <a:lnSpc>
                <a:spcPct val="90000"/>
              </a:lnSpc>
              <a:spcBef>
                <a:spcPts val="500"/>
              </a:spcBef>
              <a:spcAft>
                <a:spcPts val="0"/>
              </a:spcAft>
              <a:buClr>
                <a:srgbClr val="635C5B"/>
              </a:buClr>
              <a:buSzPts val="800"/>
              <a:buNone/>
            </a:pPr>
            <a:r>
              <a:t/>
            </a:r>
            <a:endParaRPr u="sng">
              <a:solidFill>
                <a:schemeClr val="hlink"/>
              </a:solidFill>
              <a:hlinkClick r:id="rId4"/>
            </a:endParaRPr>
          </a:p>
          <a:p>
            <a:pPr indent="0" lvl="0" marL="97110" rtl="0" algn="l">
              <a:lnSpc>
                <a:spcPct val="90000"/>
              </a:lnSpc>
              <a:spcBef>
                <a:spcPts val="500"/>
              </a:spcBef>
              <a:spcAft>
                <a:spcPts val="0"/>
              </a:spcAft>
              <a:buClr>
                <a:srgbClr val="635C5B"/>
              </a:buClr>
              <a:buSzPts val="2000"/>
              <a:buNone/>
            </a:pPr>
            <a:r>
              <a:t/>
            </a:r>
            <a:endParaRPr sz="2000" u="sng">
              <a:solidFill>
                <a:schemeClr val="hlink"/>
              </a:solidFill>
              <a:hlinkClick r:id="rId5"/>
            </a:endParaRPr>
          </a:p>
          <a:p>
            <a:pPr indent="0" lvl="0" marL="97110" rtl="0" algn="l">
              <a:lnSpc>
                <a:spcPct val="90000"/>
              </a:lnSpc>
              <a:spcBef>
                <a:spcPts val="500"/>
              </a:spcBef>
              <a:spcAft>
                <a:spcPts val="0"/>
              </a:spcAft>
              <a:buClr>
                <a:srgbClr val="635C5B"/>
              </a:buClr>
              <a:buSzPts val="2000"/>
              <a:buNone/>
            </a:pPr>
            <a:r>
              <a:t/>
            </a:r>
            <a:endParaRPr sz="2000" u="sng">
              <a:solidFill>
                <a:schemeClr val="hlink"/>
              </a:solidFill>
              <a:hlinkClick r:id="rId6"/>
            </a:endParaRPr>
          </a:p>
          <a:p>
            <a:pPr indent="-127000" lvl="0" marL="97110" rtl="0" algn="ctr">
              <a:lnSpc>
                <a:spcPct val="90000"/>
              </a:lnSpc>
              <a:spcBef>
                <a:spcPts val="500"/>
              </a:spcBef>
              <a:spcAft>
                <a:spcPts val="0"/>
              </a:spcAft>
              <a:buClr>
                <a:srgbClr val="635C5B"/>
              </a:buClr>
              <a:buSzPts val="2000"/>
              <a:buChar char="•"/>
            </a:pPr>
            <a:r>
              <a:rPr lang="es-MX" sz="2000" u="sng">
                <a:solidFill>
                  <a:schemeClr val="hlink"/>
                </a:solidFill>
                <a:hlinkClick r:id="rId7"/>
              </a:rPr>
              <a:t>https://www.youtube.com/watch?v=niH9wfKsUIc</a:t>
            </a:r>
            <a:endParaRPr sz="2000"/>
          </a:p>
        </p:txBody>
      </p:sp>
      <p:sp>
        <p:nvSpPr>
          <p:cNvPr id="287" name="Google Shape;287;p12"/>
          <p:cNvSpPr txBox="1"/>
          <p:nvPr>
            <p:ph type="title"/>
          </p:nvPr>
        </p:nvSpPr>
        <p:spPr>
          <a:xfrm>
            <a:off x="685799" y="600833"/>
            <a:ext cx="7772401" cy="603926"/>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2"/>
              </a:buClr>
              <a:buSzPts val="1800"/>
              <a:buFont typeface="Gill Sans"/>
              <a:buNone/>
            </a:pPr>
            <a:r>
              <a:rPr b="1" lang="es-MX" sz="1800"/>
              <a:t>FILTRO INCLUSIVO Y SIN SESGO: “RECLUTAMIENTO CIEGO”</a:t>
            </a:r>
            <a:endParaRPr/>
          </a:p>
        </p:txBody>
      </p:sp>
      <p:pic>
        <p:nvPicPr>
          <p:cNvPr id="288" name="Google Shape;288;p12"/>
          <p:cNvPicPr preferRelativeResize="0"/>
          <p:nvPr/>
        </p:nvPicPr>
        <p:blipFill rotWithShape="1">
          <a:blip r:embed="rId8">
            <a:alphaModFix/>
          </a:blip>
          <a:srcRect b="0" l="0" r="0" t="0"/>
          <a:stretch/>
        </p:blipFill>
        <p:spPr>
          <a:xfrm>
            <a:off x="752590" y="1706140"/>
            <a:ext cx="5168579" cy="3445719"/>
          </a:xfrm>
          <a:prstGeom prst="rect">
            <a:avLst/>
          </a:prstGeom>
          <a:noFill/>
          <a:ln>
            <a:noFill/>
          </a:ln>
        </p:spPr>
      </p:pic>
      <p:sp>
        <p:nvSpPr>
          <p:cNvPr id="289" name="Google Shape;289;p12"/>
          <p:cNvSpPr txBox="1"/>
          <p:nvPr/>
        </p:nvSpPr>
        <p:spPr>
          <a:xfrm>
            <a:off x="6135064" y="1517671"/>
            <a:ext cx="2424415" cy="4870562"/>
          </a:xfrm>
          <a:prstGeom prst="rect">
            <a:avLst/>
          </a:prstGeom>
          <a:solidFill>
            <a:schemeClr val="accent1"/>
          </a:solidFill>
          <a:ln cap="flat" cmpd="sng" w="12700">
            <a:solidFill>
              <a:schemeClr val="accent1"/>
            </a:solidFill>
            <a:prstDash val="solid"/>
            <a:miter lim="400000"/>
            <a:headEnd len="sm" w="sm" type="none"/>
            <a:tailEnd len="sm" w="sm" type="none"/>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000000"/>
              </a:buClr>
              <a:buSzPts val="1050"/>
              <a:buFont typeface="Gill Sans"/>
              <a:buNone/>
            </a:pPr>
            <a:r>
              <a:t/>
            </a:r>
            <a:endParaRPr b="0" i="0" sz="1050" u="none" cap="none" strike="noStrike">
              <a:solidFill>
                <a:srgbClr val="FFFFFF"/>
              </a:solidFill>
              <a:latin typeface="Gill Sans"/>
              <a:ea typeface="Gill Sans"/>
              <a:cs typeface="Gill Sans"/>
              <a:sym typeface="Gill Sans"/>
            </a:endParaRPr>
          </a:p>
          <a:p>
            <a:pPr indent="0" lvl="0" marL="0" marR="0" rtl="0" algn="just">
              <a:lnSpc>
                <a:spcPct val="100000"/>
              </a:lnSpc>
              <a:spcBef>
                <a:spcPts val="0"/>
              </a:spcBef>
              <a:spcAft>
                <a:spcPts val="0"/>
              </a:spcAft>
              <a:buClr>
                <a:srgbClr val="FFFFFF"/>
              </a:buClr>
              <a:buSzPts val="1800"/>
              <a:buFont typeface="Gill Sans"/>
              <a:buNone/>
            </a:pPr>
            <a:r>
              <a:rPr b="0" i="0" lang="es-MX" sz="1800" u="none" cap="none" strike="noStrike">
                <a:solidFill>
                  <a:srgbClr val="FFFFFF"/>
                </a:solidFill>
                <a:latin typeface="Gill Sans"/>
                <a:ea typeface="Gill Sans"/>
                <a:cs typeface="Gill Sans"/>
                <a:sym typeface="Gill Sans"/>
              </a:rPr>
              <a:t>Esta nueva tendencia promueve un filtro de CVs anónimo: sin foto, nombre, género, edad e inclusive universidad en la que estudió el candidato. </a:t>
            </a:r>
            <a:endParaRPr/>
          </a:p>
          <a:p>
            <a:pPr indent="0" lvl="0" marL="0" marR="0" rtl="0" algn="just">
              <a:lnSpc>
                <a:spcPct val="100000"/>
              </a:lnSpc>
              <a:spcBef>
                <a:spcPts val="0"/>
              </a:spcBef>
              <a:spcAft>
                <a:spcPts val="0"/>
              </a:spcAft>
              <a:buClr>
                <a:srgbClr val="000000"/>
              </a:buClr>
              <a:buSzPts val="1800"/>
              <a:buFont typeface="Gill Sans"/>
              <a:buNone/>
            </a:pPr>
            <a:r>
              <a:t/>
            </a:r>
            <a:endParaRPr b="0" i="0" sz="1800" u="none" cap="none" strike="noStrike">
              <a:solidFill>
                <a:srgbClr val="FFFFFF"/>
              </a:solidFill>
              <a:latin typeface="Gill Sans"/>
              <a:ea typeface="Gill Sans"/>
              <a:cs typeface="Gill Sans"/>
              <a:sym typeface="Gill Sans"/>
            </a:endParaRPr>
          </a:p>
          <a:p>
            <a:pPr indent="0" lvl="0" marL="0" marR="0" rtl="0" algn="just">
              <a:lnSpc>
                <a:spcPct val="100000"/>
              </a:lnSpc>
              <a:spcBef>
                <a:spcPts val="0"/>
              </a:spcBef>
              <a:spcAft>
                <a:spcPts val="0"/>
              </a:spcAft>
              <a:buClr>
                <a:srgbClr val="FFFFFF"/>
              </a:buClr>
              <a:buSzPts val="1800"/>
              <a:buFont typeface="Gill Sans"/>
              <a:buNone/>
            </a:pPr>
            <a:r>
              <a:rPr b="0" i="0" lang="es-MX" sz="1800" u="none" cap="none" strike="noStrike">
                <a:solidFill>
                  <a:srgbClr val="FFFFFF"/>
                </a:solidFill>
                <a:latin typeface="Gill Sans"/>
                <a:ea typeface="Gill Sans"/>
                <a:cs typeface="Gill Sans"/>
                <a:sym typeface="Gill Sans"/>
              </a:rPr>
              <a:t>El objetivo de ello es no perder talento, venga de donde venga, dar oportunidad a todos para el puesto, ser inclusivos desde el inicio de nuestro proceso de selección.</a:t>
            </a:r>
            <a:endParaRPr/>
          </a:p>
          <a:p>
            <a:pPr indent="0" lvl="0" marL="0" marR="0" rtl="0" algn="just">
              <a:lnSpc>
                <a:spcPct val="100000"/>
              </a:lnSpc>
              <a:spcBef>
                <a:spcPts val="0"/>
              </a:spcBef>
              <a:spcAft>
                <a:spcPts val="0"/>
              </a:spcAft>
              <a:buClr>
                <a:srgbClr val="000000"/>
              </a:buClr>
              <a:buSzPts val="1050"/>
              <a:buFont typeface="Gill Sans"/>
              <a:buNone/>
            </a:pPr>
            <a:r>
              <a:t/>
            </a:r>
            <a:endParaRPr b="0" i="0" sz="1050" u="none" cap="none" strike="noStrike">
              <a:solidFill>
                <a:srgbClr val="FFFFFF"/>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3"/>
          <p:cNvSpPr txBox="1"/>
          <p:nvPr>
            <p:ph idx="1" type="body"/>
          </p:nvPr>
        </p:nvSpPr>
        <p:spPr>
          <a:xfrm>
            <a:off x="2586520" y="1624999"/>
            <a:ext cx="5988819" cy="5228094"/>
          </a:xfrm>
          <a:prstGeom prst="rect">
            <a:avLst/>
          </a:prstGeom>
          <a:noFill/>
          <a:ln>
            <a:noFill/>
          </a:ln>
        </p:spPr>
        <p:txBody>
          <a:bodyPr anchorCtr="0" anchor="t" bIns="45700" lIns="45700" spcFirstLastPara="1" rIns="45700" wrap="square" tIns="45700">
            <a:normAutofit/>
          </a:bodyPr>
          <a:lstStyle/>
          <a:p>
            <a:pPr indent="-342900" lvl="1" marL="534441" rtl="0" algn="l">
              <a:lnSpc>
                <a:spcPct val="100000"/>
              </a:lnSpc>
              <a:spcBef>
                <a:spcPts val="0"/>
              </a:spcBef>
              <a:spcAft>
                <a:spcPts val="0"/>
              </a:spcAft>
              <a:buClr>
                <a:srgbClr val="635C5B"/>
              </a:buClr>
              <a:buSzPts val="1700"/>
              <a:buAutoNum type="arabicPeriod"/>
            </a:pPr>
            <a:r>
              <a:rPr b="1" lang="es-MX" sz="1700"/>
              <a:t>Prepararse para la entrevista</a:t>
            </a:r>
            <a:endParaRPr/>
          </a:p>
          <a:p>
            <a:pPr indent="-107950" lvl="1" marL="288652" rtl="0" algn="l">
              <a:lnSpc>
                <a:spcPct val="100000"/>
              </a:lnSpc>
              <a:spcBef>
                <a:spcPts val="500"/>
              </a:spcBef>
              <a:spcAft>
                <a:spcPts val="0"/>
              </a:spcAft>
              <a:buClr>
                <a:srgbClr val="635C5B"/>
              </a:buClr>
              <a:buSzPts val="1700"/>
              <a:buChar char="–"/>
            </a:pPr>
            <a:r>
              <a:rPr lang="es-MX" sz="1700"/>
              <a:t>Análisis previo del CV.</a:t>
            </a:r>
            <a:endParaRPr/>
          </a:p>
          <a:p>
            <a:pPr indent="-107950" lvl="1" marL="288652" rtl="0" algn="l">
              <a:lnSpc>
                <a:spcPct val="100000"/>
              </a:lnSpc>
              <a:spcBef>
                <a:spcPts val="500"/>
              </a:spcBef>
              <a:spcAft>
                <a:spcPts val="0"/>
              </a:spcAft>
              <a:buClr>
                <a:srgbClr val="635C5B"/>
              </a:buClr>
              <a:buSzPts val="1700"/>
              <a:buChar char="–"/>
            </a:pPr>
            <a:r>
              <a:rPr lang="es-MX" sz="1700"/>
              <a:t>Formato de entrevista con competencias a evaluar y preguntas específicas.</a:t>
            </a:r>
            <a:endParaRPr/>
          </a:p>
          <a:p>
            <a:pPr indent="0" lvl="1" marL="288652" rtl="0" algn="l">
              <a:lnSpc>
                <a:spcPct val="100000"/>
              </a:lnSpc>
              <a:spcBef>
                <a:spcPts val="500"/>
              </a:spcBef>
              <a:spcAft>
                <a:spcPts val="0"/>
              </a:spcAft>
              <a:buClr>
                <a:srgbClr val="635C5B"/>
              </a:buClr>
              <a:buSzPts val="1700"/>
              <a:buNone/>
            </a:pPr>
            <a:r>
              <a:t/>
            </a:r>
            <a:endParaRPr sz="1700"/>
          </a:p>
          <a:p>
            <a:pPr indent="0" lvl="1" marL="191541" rtl="0" algn="l">
              <a:lnSpc>
                <a:spcPct val="100000"/>
              </a:lnSpc>
              <a:spcBef>
                <a:spcPts val="500"/>
              </a:spcBef>
              <a:spcAft>
                <a:spcPts val="0"/>
              </a:spcAft>
              <a:buClr>
                <a:srgbClr val="635C5B"/>
              </a:buClr>
              <a:buSzPts val="1700"/>
              <a:buNone/>
            </a:pPr>
            <a:r>
              <a:rPr b="1" lang="es-MX" sz="1700"/>
              <a:t>2.   Propiciar un ambiente de confianza y amabilidad</a:t>
            </a:r>
            <a:endParaRPr/>
          </a:p>
          <a:p>
            <a:pPr indent="0" lvl="1" marL="191541" rtl="0" algn="l">
              <a:lnSpc>
                <a:spcPct val="100000"/>
              </a:lnSpc>
              <a:spcBef>
                <a:spcPts val="500"/>
              </a:spcBef>
              <a:spcAft>
                <a:spcPts val="0"/>
              </a:spcAft>
              <a:buClr>
                <a:srgbClr val="635C5B"/>
              </a:buClr>
              <a:buSzPts val="1700"/>
              <a:buNone/>
            </a:pPr>
            <a:r>
              <a:t/>
            </a:r>
            <a:endParaRPr sz="1700"/>
          </a:p>
          <a:p>
            <a:pPr indent="0" lvl="1" marL="191541" rtl="0" algn="l">
              <a:lnSpc>
                <a:spcPct val="100000"/>
              </a:lnSpc>
              <a:spcBef>
                <a:spcPts val="500"/>
              </a:spcBef>
              <a:spcAft>
                <a:spcPts val="0"/>
              </a:spcAft>
              <a:buClr>
                <a:srgbClr val="635C5B"/>
              </a:buClr>
              <a:buSzPts val="1700"/>
              <a:buNone/>
            </a:pPr>
            <a:r>
              <a:rPr b="1" lang="es-MX" sz="1700"/>
              <a:t>3. Anotar observaciones y resultados durante o inmediatamente después de la entrevista.</a:t>
            </a:r>
            <a:endParaRPr/>
          </a:p>
          <a:p>
            <a:pPr indent="0" lvl="1" marL="191541" rtl="0" algn="l">
              <a:lnSpc>
                <a:spcPct val="100000"/>
              </a:lnSpc>
              <a:spcBef>
                <a:spcPts val="500"/>
              </a:spcBef>
              <a:spcAft>
                <a:spcPts val="0"/>
              </a:spcAft>
              <a:buClr>
                <a:srgbClr val="635C5B"/>
              </a:buClr>
              <a:buSzPts val="1700"/>
              <a:buNone/>
            </a:pPr>
            <a:r>
              <a:t/>
            </a:r>
            <a:endParaRPr sz="1700"/>
          </a:p>
          <a:p>
            <a:pPr indent="0" lvl="1" marL="191541" rtl="0" algn="l">
              <a:lnSpc>
                <a:spcPct val="100000"/>
              </a:lnSpc>
              <a:spcBef>
                <a:spcPts val="500"/>
              </a:spcBef>
              <a:spcAft>
                <a:spcPts val="0"/>
              </a:spcAft>
              <a:buClr>
                <a:srgbClr val="635C5B"/>
              </a:buClr>
              <a:buSzPts val="1700"/>
              <a:buNone/>
            </a:pPr>
            <a:r>
              <a:rPr b="1" lang="es-MX" sz="1700"/>
              <a:t>4. Tener más de una entrevista para un mejor filtro:</a:t>
            </a:r>
            <a:endParaRPr/>
          </a:p>
          <a:p>
            <a:pPr indent="-110983" lvl="2" marL="399636" rtl="0" algn="l">
              <a:lnSpc>
                <a:spcPct val="100000"/>
              </a:lnSpc>
              <a:spcBef>
                <a:spcPts val="500"/>
              </a:spcBef>
              <a:spcAft>
                <a:spcPts val="0"/>
              </a:spcAft>
              <a:buClr>
                <a:srgbClr val="635C5B"/>
              </a:buClr>
              <a:buSzPts val="1600"/>
              <a:buChar char="•"/>
            </a:pPr>
            <a:r>
              <a:rPr lang="es-MX" sz="1600"/>
              <a:t>Primer filtro: general de experiencia, actitud, competencias.</a:t>
            </a:r>
            <a:endParaRPr sz="1600"/>
          </a:p>
          <a:p>
            <a:pPr indent="-110983" lvl="2" marL="399636" rtl="0" algn="l">
              <a:lnSpc>
                <a:spcPct val="100000"/>
              </a:lnSpc>
              <a:spcBef>
                <a:spcPts val="500"/>
              </a:spcBef>
              <a:spcAft>
                <a:spcPts val="0"/>
              </a:spcAft>
              <a:buClr>
                <a:srgbClr val="635C5B"/>
              </a:buClr>
              <a:buSzPts val="1600"/>
              <a:buChar char="•"/>
            </a:pPr>
            <a:r>
              <a:rPr lang="es-MX" sz="1600"/>
              <a:t>Segundo filtro: técnico, con el jefe directo o consultor asignado.</a:t>
            </a:r>
            <a:endParaRPr sz="1600"/>
          </a:p>
          <a:p>
            <a:pPr indent="-110983" lvl="2" marL="399636" rtl="0" algn="l">
              <a:lnSpc>
                <a:spcPct val="100000"/>
              </a:lnSpc>
              <a:spcBef>
                <a:spcPts val="500"/>
              </a:spcBef>
              <a:spcAft>
                <a:spcPts val="0"/>
              </a:spcAft>
              <a:buClr>
                <a:srgbClr val="635C5B"/>
              </a:buClr>
              <a:buSzPts val="1600"/>
              <a:buChar char="•"/>
            </a:pPr>
            <a:r>
              <a:rPr lang="es-MX" sz="1600"/>
              <a:t>Tercer filtro: entrevista con el Consejo o la Dirección General.</a:t>
            </a:r>
            <a:endParaRPr sz="1600"/>
          </a:p>
          <a:p>
            <a:pPr indent="-72883" lvl="2" marL="399636" rtl="0" algn="l">
              <a:lnSpc>
                <a:spcPct val="100000"/>
              </a:lnSpc>
              <a:spcBef>
                <a:spcPts val="500"/>
              </a:spcBef>
              <a:spcAft>
                <a:spcPts val="0"/>
              </a:spcAft>
              <a:buClr>
                <a:srgbClr val="635C5B"/>
              </a:buClr>
              <a:buSzPts val="600"/>
              <a:buNone/>
            </a:pPr>
            <a:r>
              <a:t/>
            </a:r>
            <a:endParaRPr sz="600"/>
          </a:p>
          <a:p>
            <a:pPr indent="0" lvl="1" marL="191541" rtl="0" algn="l">
              <a:lnSpc>
                <a:spcPct val="100000"/>
              </a:lnSpc>
              <a:spcBef>
                <a:spcPts val="500"/>
              </a:spcBef>
              <a:spcAft>
                <a:spcPts val="0"/>
              </a:spcAft>
              <a:buClr>
                <a:srgbClr val="FF0000"/>
              </a:buClr>
              <a:buSzPts val="1600"/>
              <a:buNone/>
            </a:pPr>
            <a:r>
              <a:rPr i="1" lang="es-MX" sz="1600">
                <a:solidFill>
                  <a:srgbClr val="FF0000"/>
                </a:solidFill>
              </a:rPr>
              <a:t>* ver formato ANEXO</a:t>
            </a:r>
            <a:endParaRPr/>
          </a:p>
          <a:p>
            <a:pPr indent="0" lvl="1" marL="288652" rtl="0" algn="l">
              <a:lnSpc>
                <a:spcPct val="100000"/>
              </a:lnSpc>
              <a:spcBef>
                <a:spcPts val="500"/>
              </a:spcBef>
              <a:spcAft>
                <a:spcPts val="0"/>
              </a:spcAft>
              <a:buClr>
                <a:srgbClr val="635C5B"/>
              </a:buClr>
              <a:buSzPts val="1700"/>
              <a:buNone/>
            </a:pPr>
            <a:r>
              <a:t/>
            </a:r>
            <a:endParaRPr sz="1700"/>
          </a:p>
          <a:p>
            <a:pPr indent="0" lvl="1" marL="288652" rtl="0" algn="l">
              <a:lnSpc>
                <a:spcPct val="100000"/>
              </a:lnSpc>
              <a:spcBef>
                <a:spcPts val="500"/>
              </a:spcBef>
              <a:spcAft>
                <a:spcPts val="0"/>
              </a:spcAft>
              <a:buClr>
                <a:srgbClr val="635C5B"/>
              </a:buClr>
              <a:buSzPts val="1700"/>
              <a:buNone/>
            </a:pPr>
            <a:r>
              <a:t/>
            </a:r>
            <a:endParaRPr sz="1700"/>
          </a:p>
          <a:p>
            <a:pPr indent="-8210" lvl="0" marL="97110" rtl="0" algn="just">
              <a:lnSpc>
                <a:spcPct val="100000"/>
              </a:lnSpc>
              <a:spcBef>
                <a:spcPts val="500"/>
              </a:spcBef>
              <a:spcAft>
                <a:spcPts val="0"/>
              </a:spcAft>
              <a:buClr>
                <a:srgbClr val="635C5B"/>
              </a:buClr>
              <a:buSzPts val="1400"/>
              <a:buNone/>
            </a:pPr>
            <a:r>
              <a:t/>
            </a:r>
            <a:endParaRPr sz="1400"/>
          </a:p>
        </p:txBody>
      </p:sp>
      <p:sp>
        <p:nvSpPr>
          <p:cNvPr id="295" name="Google Shape;295;p13"/>
          <p:cNvSpPr txBox="1"/>
          <p:nvPr>
            <p:ph type="title"/>
          </p:nvPr>
        </p:nvSpPr>
        <p:spPr>
          <a:xfrm>
            <a:off x="686104" y="589030"/>
            <a:ext cx="8122230" cy="538225"/>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4.4 ENTREVISTAS</a:t>
            </a:r>
            <a:endParaRPr/>
          </a:p>
        </p:txBody>
      </p:sp>
      <p:sp>
        <p:nvSpPr>
          <p:cNvPr id="296" name="Google Shape;296;p13"/>
          <p:cNvSpPr/>
          <p:nvPr/>
        </p:nvSpPr>
        <p:spPr>
          <a:xfrm>
            <a:off x="601041" y="1176072"/>
            <a:ext cx="397095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000"/>
              <a:buFont typeface="Gill Sans"/>
              <a:buNone/>
            </a:pPr>
            <a:r>
              <a:rPr b="1" i="0" lang="es-MX" sz="2000" u="none" cap="none" strike="noStrike">
                <a:solidFill>
                  <a:schemeClr val="accent1"/>
                </a:solidFill>
                <a:latin typeface="Gill Sans"/>
                <a:ea typeface="Gill Sans"/>
                <a:cs typeface="Gill Sans"/>
                <a:sym typeface="Gill Sans"/>
              </a:rPr>
              <a:t>Tips para una buena entrevista</a:t>
            </a:r>
            <a:endParaRPr/>
          </a:p>
        </p:txBody>
      </p:sp>
      <p:pic>
        <p:nvPicPr>
          <p:cNvPr descr="Sala de juntas" id="297" name="Google Shape;297;p13"/>
          <p:cNvPicPr preferRelativeResize="0"/>
          <p:nvPr/>
        </p:nvPicPr>
        <p:blipFill rotWithShape="1">
          <a:blip r:embed="rId3">
            <a:alphaModFix/>
          </a:blip>
          <a:srcRect b="0" l="0" r="0" t="0"/>
          <a:stretch/>
        </p:blipFill>
        <p:spPr>
          <a:xfrm>
            <a:off x="686104" y="2644986"/>
            <a:ext cx="1900416" cy="19004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4"/>
          <p:cNvSpPr/>
          <p:nvPr/>
        </p:nvSpPr>
        <p:spPr>
          <a:xfrm>
            <a:off x="170597" y="136477"/>
            <a:ext cx="8816454" cy="6585045"/>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pic>
        <p:nvPicPr>
          <p:cNvPr id="303" name="Google Shape;303;p14"/>
          <p:cNvPicPr preferRelativeResize="0"/>
          <p:nvPr/>
        </p:nvPicPr>
        <p:blipFill rotWithShape="1">
          <a:blip r:embed="rId3">
            <a:alphaModFix/>
          </a:blip>
          <a:srcRect b="49652" l="0" r="0" t="0"/>
          <a:stretch/>
        </p:blipFill>
        <p:spPr>
          <a:xfrm>
            <a:off x="1303363" y="136477"/>
            <a:ext cx="6509981" cy="65850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5"/>
          <p:cNvSpPr/>
          <p:nvPr/>
        </p:nvSpPr>
        <p:spPr>
          <a:xfrm>
            <a:off x="170597" y="136477"/>
            <a:ext cx="8816454" cy="6585045"/>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pic>
        <p:nvPicPr>
          <p:cNvPr id="309" name="Google Shape;309;p15"/>
          <p:cNvPicPr preferRelativeResize="0"/>
          <p:nvPr/>
        </p:nvPicPr>
        <p:blipFill rotWithShape="1">
          <a:blip r:embed="rId3">
            <a:alphaModFix/>
          </a:blip>
          <a:srcRect b="0" l="0" r="0" t="50000"/>
          <a:stretch/>
        </p:blipFill>
        <p:spPr>
          <a:xfrm>
            <a:off x="1521726" y="127947"/>
            <a:ext cx="6223378" cy="66021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6"/>
          <p:cNvSpPr txBox="1"/>
          <p:nvPr>
            <p:ph idx="1" type="body"/>
          </p:nvPr>
        </p:nvSpPr>
        <p:spPr>
          <a:xfrm>
            <a:off x="2700495" y="1815918"/>
            <a:ext cx="5988819" cy="5228094"/>
          </a:xfrm>
          <a:prstGeom prst="rect">
            <a:avLst/>
          </a:prstGeom>
          <a:noFill/>
          <a:ln>
            <a:noFill/>
          </a:ln>
        </p:spPr>
        <p:txBody>
          <a:bodyPr anchorCtr="0" anchor="t" bIns="45700" lIns="45700" spcFirstLastPara="1" rIns="45700" wrap="square" tIns="45700">
            <a:normAutofit/>
          </a:bodyPr>
          <a:lstStyle/>
          <a:p>
            <a:pPr indent="-342900" lvl="1" marL="534441" rtl="0" algn="l">
              <a:lnSpc>
                <a:spcPct val="100000"/>
              </a:lnSpc>
              <a:spcBef>
                <a:spcPts val="0"/>
              </a:spcBef>
              <a:spcAft>
                <a:spcPts val="0"/>
              </a:spcAft>
              <a:buClr>
                <a:srgbClr val="635C5B"/>
              </a:buClr>
              <a:buSzPts val="1700"/>
              <a:buAutoNum type="arabicPeriod"/>
            </a:pPr>
            <a:r>
              <a:rPr lang="es-MX" sz="1700"/>
              <a:t>Solicitar referencias de la terna ganadora (tus tres candidatos viables de entre los cuales se elige el ganador), no de todos los entrevistados.</a:t>
            </a:r>
            <a:endParaRPr/>
          </a:p>
          <a:p>
            <a:pPr indent="-342900" lvl="1" marL="534441" rtl="0" algn="l">
              <a:lnSpc>
                <a:spcPct val="100000"/>
              </a:lnSpc>
              <a:spcBef>
                <a:spcPts val="500"/>
              </a:spcBef>
              <a:spcAft>
                <a:spcPts val="0"/>
              </a:spcAft>
              <a:buClr>
                <a:srgbClr val="635C5B"/>
              </a:buClr>
              <a:buSzPts val="1700"/>
              <a:buAutoNum type="arabicPeriod"/>
            </a:pPr>
            <a:r>
              <a:rPr lang="es-MX" sz="1700"/>
              <a:t>Pedir al menos tres contactos a los candidatos de personas con las que hayan trabajado directamente (compañeros, supervisores directos).</a:t>
            </a:r>
            <a:endParaRPr/>
          </a:p>
          <a:p>
            <a:pPr indent="-342900" lvl="1" marL="534441" rtl="0" algn="l">
              <a:lnSpc>
                <a:spcPct val="100000"/>
              </a:lnSpc>
              <a:spcBef>
                <a:spcPts val="500"/>
              </a:spcBef>
              <a:spcAft>
                <a:spcPts val="0"/>
              </a:spcAft>
              <a:buClr>
                <a:srgbClr val="635C5B"/>
              </a:buClr>
              <a:buSzPts val="1700"/>
              <a:buAutoNum type="arabicPeriod"/>
            </a:pPr>
            <a:r>
              <a:rPr lang="es-MX" sz="1700"/>
              <a:t>Realizar al menos dos entrevistas por candidato.</a:t>
            </a:r>
            <a:endParaRPr/>
          </a:p>
          <a:p>
            <a:pPr indent="-342900" lvl="1" marL="534441" rtl="0" algn="l">
              <a:lnSpc>
                <a:spcPct val="100000"/>
              </a:lnSpc>
              <a:spcBef>
                <a:spcPts val="500"/>
              </a:spcBef>
              <a:spcAft>
                <a:spcPts val="0"/>
              </a:spcAft>
              <a:buClr>
                <a:srgbClr val="635C5B"/>
              </a:buClr>
              <a:buSzPts val="1700"/>
              <a:buAutoNum type="arabicPeriod"/>
            </a:pPr>
            <a:r>
              <a:rPr lang="es-MX" sz="1700"/>
              <a:t>Contactar a las personas explicando que se trata de una solicitud de referencias.</a:t>
            </a:r>
            <a:endParaRPr/>
          </a:p>
          <a:p>
            <a:pPr indent="-342900" lvl="1" marL="534441" rtl="0" algn="l">
              <a:lnSpc>
                <a:spcPct val="100000"/>
              </a:lnSpc>
              <a:spcBef>
                <a:spcPts val="500"/>
              </a:spcBef>
              <a:spcAft>
                <a:spcPts val="0"/>
              </a:spcAft>
              <a:buClr>
                <a:srgbClr val="635C5B"/>
              </a:buClr>
              <a:buSzPts val="1700"/>
              <a:buAutoNum type="arabicPeriod"/>
            </a:pPr>
            <a:r>
              <a:rPr lang="es-MX" sz="1700"/>
              <a:t>Preparar preguntas concretas para hacer y con las que los contactos puedan evluar al candidato en temas de rendimiento laboral, valores, experiencia, etc.</a:t>
            </a:r>
            <a:endParaRPr/>
          </a:p>
          <a:p>
            <a:pPr indent="-342900" lvl="1" marL="534441" rtl="0" algn="l">
              <a:lnSpc>
                <a:spcPct val="100000"/>
              </a:lnSpc>
              <a:spcBef>
                <a:spcPts val="500"/>
              </a:spcBef>
              <a:spcAft>
                <a:spcPts val="0"/>
              </a:spcAft>
              <a:buClr>
                <a:srgbClr val="635C5B"/>
              </a:buClr>
              <a:buSzPts val="1700"/>
              <a:buAutoNum type="arabicPeriod"/>
            </a:pPr>
            <a:r>
              <a:rPr lang="es-MX" sz="1700"/>
              <a:t>Ser breves y precisos.</a:t>
            </a:r>
            <a:endParaRPr/>
          </a:p>
          <a:p>
            <a:pPr indent="-72883" lvl="2" marL="399636" rtl="0" algn="l">
              <a:lnSpc>
                <a:spcPct val="100000"/>
              </a:lnSpc>
              <a:spcBef>
                <a:spcPts val="500"/>
              </a:spcBef>
              <a:spcAft>
                <a:spcPts val="0"/>
              </a:spcAft>
              <a:buClr>
                <a:srgbClr val="635C5B"/>
              </a:buClr>
              <a:buSzPts val="600"/>
              <a:buNone/>
            </a:pPr>
            <a:r>
              <a:t/>
            </a:r>
            <a:endParaRPr sz="600"/>
          </a:p>
          <a:p>
            <a:pPr indent="0" lvl="1" marL="191541" rtl="0" algn="l">
              <a:lnSpc>
                <a:spcPct val="100000"/>
              </a:lnSpc>
              <a:spcBef>
                <a:spcPts val="500"/>
              </a:spcBef>
              <a:spcAft>
                <a:spcPts val="0"/>
              </a:spcAft>
              <a:buClr>
                <a:srgbClr val="FF0000"/>
              </a:buClr>
              <a:buSzPts val="1600"/>
              <a:buNone/>
            </a:pPr>
            <a:r>
              <a:rPr i="1" lang="es-MX" sz="1600">
                <a:solidFill>
                  <a:srgbClr val="FF0000"/>
                </a:solidFill>
              </a:rPr>
              <a:t>* ver formatos ANEXO</a:t>
            </a:r>
            <a:endParaRPr/>
          </a:p>
          <a:p>
            <a:pPr indent="0" lvl="1" marL="288652" rtl="0" algn="l">
              <a:lnSpc>
                <a:spcPct val="100000"/>
              </a:lnSpc>
              <a:spcBef>
                <a:spcPts val="500"/>
              </a:spcBef>
              <a:spcAft>
                <a:spcPts val="0"/>
              </a:spcAft>
              <a:buClr>
                <a:srgbClr val="635C5B"/>
              </a:buClr>
              <a:buSzPts val="1700"/>
              <a:buNone/>
            </a:pPr>
            <a:r>
              <a:t/>
            </a:r>
            <a:endParaRPr sz="1700"/>
          </a:p>
          <a:p>
            <a:pPr indent="0" lvl="1" marL="288652" rtl="0" algn="l">
              <a:lnSpc>
                <a:spcPct val="100000"/>
              </a:lnSpc>
              <a:spcBef>
                <a:spcPts val="500"/>
              </a:spcBef>
              <a:spcAft>
                <a:spcPts val="0"/>
              </a:spcAft>
              <a:buClr>
                <a:srgbClr val="635C5B"/>
              </a:buClr>
              <a:buSzPts val="1700"/>
              <a:buNone/>
            </a:pPr>
            <a:r>
              <a:t/>
            </a:r>
            <a:endParaRPr sz="1700"/>
          </a:p>
          <a:p>
            <a:pPr indent="-8210" lvl="0" marL="97110" rtl="0" algn="just">
              <a:lnSpc>
                <a:spcPct val="100000"/>
              </a:lnSpc>
              <a:spcBef>
                <a:spcPts val="500"/>
              </a:spcBef>
              <a:spcAft>
                <a:spcPts val="0"/>
              </a:spcAft>
              <a:buClr>
                <a:srgbClr val="635C5B"/>
              </a:buClr>
              <a:buSzPts val="1400"/>
              <a:buNone/>
            </a:pPr>
            <a:r>
              <a:t/>
            </a:r>
            <a:endParaRPr sz="1400"/>
          </a:p>
        </p:txBody>
      </p:sp>
      <p:sp>
        <p:nvSpPr>
          <p:cNvPr id="315" name="Google Shape;315;p16"/>
          <p:cNvSpPr txBox="1"/>
          <p:nvPr>
            <p:ph type="title"/>
          </p:nvPr>
        </p:nvSpPr>
        <p:spPr>
          <a:xfrm>
            <a:off x="686104" y="589030"/>
            <a:ext cx="8122230" cy="538225"/>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4.5 REFERENCIAS</a:t>
            </a:r>
            <a:endParaRPr/>
          </a:p>
        </p:txBody>
      </p:sp>
      <p:sp>
        <p:nvSpPr>
          <p:cNvPr id="316" name="Google Shape;316;p16"/>
          <p:cNvSpPr/>
          <p:nvPr/>
        </p:nvSpPr>
        <p:spPr>
          <a:xfrm>
            <a:off x="601041" y="1176072"/>
            <a:ext cx="620233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000"/>
              <a:buFont typeface="Gill Sans"/>
              <a:buNone/>
            </a:pPr>
            <a:r>
              <a:rPr b="1" i="0" lang="es-MX" sz="2000" u="none" cap="none" strike="noStrike">
                <a:solidFill>
                  <a:schemeClr val="accent1"/>
                </a:solidFill>
                <a:latin typeface="Gill Sans"/>
                <a:ea typeface="Gill Sans"/>
                <a:cs typeface="Gill Sans"/>
                <a:sym typeface="Gill Sans"/>
              </a:rPr>
              <a:t> Consejos prácticos para la solicitud de referencias</a:t>
            </a:r>
            <a:endParaRPr/>
          </a:p>
        </p:txBody>
      </p:sp>
      <p:pic>
        <p:nvPicPr>
          <p:cNvPr descr="Chat" id="317" name="Google Shape;317;p16"/>
          <p:cNvPicPr preferRelativeResize="0"/>
          <p:nvPr/>
        </p:nvPicPr>
        <p:blipFill rotWithShape="1">
          <a:blip r:embed="rId3">
            <a:alphaModFix/>
          </a:blip>
          <a:srcRect b="0" l="0" r="0" t="0"/>
          <a:stretch/>
        </p:blipFill>
        <p:spPr>
          <a:xfrm>
            <a:off x="768699" y="2268415"/>
            <a:ext cx="1931796" cy="193179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7"/>
          <p:cNvSpPr txBox="1"/>
          <p:nvPr>
            <p:ph idx="1" type="body"/>
          </p:nvPr>
        </p:nvSpPr>
        <p:spPr>
          <a:xfrm>
            <a:off x="2813539" y="2207804"/>
            <a:ext cx="5681413" cy="5228094"/>
          </a:xfrm>
          <a:prstGeom prst="rect">
            <a:avLst/>
          </a:prstGeom>
          <a:noFill/>
          <a:ln>
            <a:noFill/>
          </a:ln>
        </p:spPr>
        <p:txBody>
          <a:bodyPr anchorCtr="0" anchor="t" bIns="45700" lIns="45700" spcFirstLastPara="1" rIns="45700" wrap="square" tIns="45700">
            <a:normAutofit/>
          </a:bodyPr>
          <a:lstStyle/>
          <a:p>
            <a:pPr indent="0" lvl="1" marL="191541" rtl="0" algn="l">
              <a:lnSpc>
                <a:spcPct val="100000"/>
              </a:lnSpc>
              <a:spcBef>
                <a:spcPts val="0"/>
              </a:spcBef>
              <a:spcAft>
                <a:spcPts val="0"/>
              </a:spcAft>
              <a:buClr>
                <a:srgbClr val="635C5B"/>
              </a:buClr>
              <a:buSzPts val="1700"/>
              <a:buNone/>
            </a:pPr>
            <a:r>
              <a:rPr b="1" lang="es-MX" sz="1700"/>
              <a:t>1. Para formalizar los acuerdos o compromisos de la organización con el/ la candidato (a):</a:t>
            </a:r>
            <a:endParaRPr/>
          </a:p>
          <a:p>
            <a:pPr indent="-107950" lvl="1" marL="288652" rtl="0" algn="l">
              <a:lnSpc>
                <a:spcPct val="100000"/>
              </a:lnSpc>
              <a:spcBef>
                <a:spcPts val="500"/>
              </a:spcBef>
              <a:spcAft>
                <a:spcPts val="0"/>
              </a:spcAft>
              <a:buClr>
                <a:srgbClr val="635C5B"/>
              </a:buClr>
              <a:buSzPts val="1700"/>
              <a:buFont typeface="Gill Sans"/>
              <a:buChar char="-"/>
            </a:pPr>
            <a:r>
              <a:rPr lang="es-MX" sz="1700"/>
              <a:t>Sueldo y prestaciones</a:t>
            </a:r>
            <a:endParaRPr/>
          </a:p>
          <a:p>
            <a:pPr indent="-107950" lvl="1" marL="288652" rtl="0" algn="l">
              <a:lnSpc>
                <a:spcPct val="100000"/>
              </a:lnSpc>
              <a:spcBef>
                <a:spcPts val="500"/>
              </a:spcBef>
              <a:spcAft>
                <a:spcPts val="0"/>
              </a:spcAft>
              <a:buClr>
                <a:srgbClr val="635C5B"/>
              </a:buClr>
              <a:buSzPts val="1700"/>
              <a:buFont typeface="Gill Sans"/>
              <a:buChar char="-"/>
            </a:pPr>
            <a:r>
              <a:rPr lang="es-MX" sz="1700"/>
              <a:t>Horario y lugar de trabajo</a:t>
            </a:r>
            <a:endParaRPr/>
          </a:p>
          <a:p>
            <a:pPr indent="-107950" lvl="1" marL="288652" rtl="0" algn="l">
              <a:lnSpc>
                <a:spcPct val="100000"/>
              </a:lnSpc>
              <a:spcBef>
                <a:spcPts val="500"/>
              </a:spcBef>
              <a:spcAft>
                <a:spcPts val="0"/>
              </a:spcAft>
              <a:buClr>
                <a:srgbClr val="635C5B"/>
              </a:buClr>
              <a:buSzPts val="1700"/>
              <a:buFont typeface="Gill Sans"/>
              <a:buChar char="-"/>
            </a:pPr>
            <a:r>
              <a:rPr lang="es-MX" sz="1700"/>
              <a:t>Otros compromisos</a:t>
            </a:r>
            <a:endParaRPr/>
          </a:p>
          <a:p>
            <a:pPr indent="0" lvl="1" marL="288652" rtl="0" algn="l">
              <a:lnSpc>
                <a:spcPct val="100000"/>
              </a:lnSpc>
              <a:spcBef>
                <a:spcPts val="500"/>
              </a:spcBef>
              <a:spcAft>
                <a:spcPts val="0"/>
              </a:spcAft>
              <a:buClr>
                <a:srgbClr val="635C5B"/>
              </a:buClr>
              <a:buSzPts val="1700"/>
              <a:buFont typeface="Gill Sans"/>
              <a:buNone/>
            </a:pPr>
            <a:r>
              <a:t/>
            </a:r>
            <a:endParaRPr b="1" sz="1700"/>
          </a:p>
          <a:p>
            <a:pPr indent="0" lvl="1" marL="191541" rtl="0" algn="l">
              <a:lnSpc>
                <a:spcPct val="100000"/>
              </a:lnSpc>
              <a:spcBef>
                <a:spcPts val="500"/>
              </a:spcBef>
              <a:spcAft>
                <a:spcPts val="0"/>
              </a:spcAft>
              <a:buClr>
                <a:srgbClr val="635C5B"/>
              </a:buClr>
              <a:buSzPts val="1700"/>
              <a:buNone/>
            </a:pPr>
            <a:r>
              <a:rPr b="1" lang="es-MX" sz="1700"/>
              <a:t>2. Para concretar fecha de ingreso:</a:t>
            </a:r>
            <a:endParaRPr/>
          </a:p>
          <a:p>
            <a:pPr indent="0" lvl="1" marL="191541" rtl="0" algn="l">
              <a:lnSpc>
                <a:spcPct val="100000"/>
              </a:lnSpc>
              <a:spcBef>
                <a:spcPts val="500"/>
              </a:spcBef>
              <a:spcAft>
                <a:spcPts val="0"/>
              </a:spcAft>
              <a:buClr>
                <a:srgbClr val="635C5B"/>
              </a:buClr>
              <a:buSzPts val="1700"/>
              <a:buNone/>
            </a:pPr>
            <a:r>
              <a:t/>
            </a:r>
            <a:endParaRPr b="1" sz="1700"/>
          </a:p>
          <a:p>
            <a:pPr indent="0" lvl="1" marL="191541" rtl="0" algn="l">
              <a:lnSpc>
                <a:spcPct val="100000"/>
              </a:lnSpc>
              <a:spcBef>
                <a:spcPts val="500"/>
              </a:spcBef>
              <a:spcAft>
                <a:spcPts val="0"/>
              </a:spcAft>
              <a:buClr>
                <a:srgbClr val="635C5B"/>
              </a:buClr>
              <a:buSzPts val="1700"/>
              <a:buNone/>
            </a:pPr>
            <a:r>
              <a:rPr b="1" lang="es-MX" sz="1700"/>
              <a:t>3. Para documentar duración del periodo de prueba (se recomiendan los primeros 3 meses desde el ingreso)</a:t>
            </a:r>
            <a:endParaRPr/>
          </a:p>
          <a:p>
            <a:pPr indent="0" lvl="1" marL="191541" rtl="0" algn="l">
              <a:lnSpc>
                <a:spcPct val="100000"/>
              </a:lnSpc>
              <a:spcBef>
                <a:spcPts val="500"/>
              </a:spcBef>
              <a:spcAft>
                <a:spcPts val="0"/>
              </a:spcAft>
              <a:buClr>
                <a:srgbClr val="635C5B"/>
              </a:buClr>
              <a:buSzPts val="1600"/>
              <a:buNone/>
            </a:pPr>
            <a:r>
              <a:t/>
            </a:r>
            <a:endParaRPr sz="1600"/>
          </a:p>
          <a:p>
            <a:pPr indent="-72883" lvl="2" marL="399636" rtl="0" algn="l">
              <a:lnSpc>
                <a:spcPct val="100000"/>
              </a:lnSpc>
              <a:spcBef>
                <a:spcPts val="500"/>
              </a:spcBef>
              <a:spcAft>
                <a:spcPts val="0"/>
              </a:spcAft>
              <a:buClr>
                <a:srgbClr val="635C5B"/>
              </a:buClr>
              <a:buSzPts val="600"/>
              <a:buNone/>
            </a:pPr>
            <a:r>
              <a:t/>
            </a:r>
            <a:endParaRPr sz="600"/>
          </a:p>
          <a:p>
            <a:pPr indent="0" lvl="1" marL="191541" rtl="0" algn="l">
              <a:lnSpc>
                <a:spcPct val="100000"/>
              </a:lnSpc>
              <a:spcBef>
                <a:spcPts val="500"/>
              </a:spcBef>
              <a:spcAft>
                <a:spcPts val="0"/>
              </a:spcAft>
              <a:buClr>
                <a:srgbClr val="FF0000"/>
              </a:buClr>
              <a:buSzPts val="1600"/>
              <a:buNone/>
            </a:pPr>
            <a:r>
              <a:rPr i="1" lang="es-MX" sz="1600">
                <a:solidFill>
                  <a:srgbClr val="FF0000"/>
                </a:solidFill>
              </a:rPr>
              <a:t>* ver formato ANEXO</a:t>
            </a:r>
            <a:endParaRPr/>
          </a:p>
          <a:p>
            <a:pPr indent="0" lvl="1" marL="288652" rtl="0" algn="l">
              <a:lnSpc>
                <a:spcPct val="100000"/>
              </a:lnSpc>
              <a:spcBef>
                <a:spcPts val="500"/>
              </a:spcBef>
              <a:spcAft>
                <a:spcPts val="0"/>
              </a:spcAft>
              <a:buClr>
                <a:srgbClr val="635C5B"/>
              </a:buClr>
              <a:buSzPts val="1700"/>
              <a:buNone/>
            </a:pPr>
            <a:r>
              <a:t/>
            </a:r>
            <a:endParaRPr sz="1700"/>
          </a:p>
          <a:p>
            <a:pPr indent="0" lvl="1" marL="288652" rtl="0" algn="l">
              <a:lnSpc>
                <a:spcPct val="100000"/>
              </a:lnSpc>
              <a:spcBef>
                <a:spcPts val="500"/>
              </a:spcBef>
              <a:spcAft>
                <a:spcPts val="0"/>
              </a:spcAft>
              <a:buClr>
                <a:srgbClr val="635C5B"/>
              </a:buClr>
              <a:buSzPts val="1700"/>
              <a:buNone/>
            </a:pPr>
            <a:r>
              <a:t/>
            </a:r>
            <a:endParaRPr sz="1700"/>
          </a:p>
          <a:p>
            <a:pPr indent="-8210" lvl="0" marL="97110" rtl="0" algn="just">
              <a:lnSpc>
                <a:spcPct val="100000"/>
              </a:lnSpc>
              <a:spcBef>
                <a:spcPts val="500"/>
              </a:spcBef>
              <a:spcAft>
                <a:spcPts val="0"/>
              </a:spcAft>
              <a:buClr>
                <a:srgbClr val="635C5B"/>
              </a:buClr>
              <a:buSzPts val="1400"/>
              <a:buNone/>
            </a:pPr>
            <a:r>
              <a:t/>
            </a:r>
            <a:endParaRPr sz="1400"/>
          </a:p>
        </p:txBody>
      </p:sp>
      <p:sp>
        <p:nvSpPr>
          <p:cNvPr id="323" name="Google Shape;323;p17"/>
          <p:cNvSpPr txBox="1"/>
          <p:nvPr>
            <p:ph type="title"/>
          </p:nvPr>
        </p:nvSpPr>
        <p:spPr>
          <a:xfrm>
            <a:off x="686104" y="589030"/>
            <a:ext cx="8122230" cy="538225"/>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4.6 OFERTA DE EMPLEO</a:t>
            </a:r>
            <a:endParaRPr/>
          </a:p>
        </p:txBody>
      </p:sp>
      <p:sp>
        <p:nvSpPr>
          <p:cNvPr id="324" name="Google Shape;324;p17"/>
          <p:cNvSpPr/>
          <p:nvPr/>
        </p:nvSpPr>
        <p:spPr>
          <a:xfrm>
            <a:off x="686104" y="1449217"/>
            <a:ext cx="646523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000"/>
              <a:buFont typeface="Gill Sans"/>
              <a:buNone/>
            </a:pPr>
            <a:r>
              <a:rPr b="1" i="0" lang="es-MX" sz="2000" u="none" cap="none" strike="noStrike">
                <a:solidFill>
                  <a:schemeClr val="accent1"/>
                </a:solidFill>
                <a:latin typeface="Gill Sans"/>
                <a:ea typeface="Gill Sans"/>
                <a:cs typeface="Gill Sans"/>
                <a:sym typeface="Gill Sans"/>
              </a:rPr>
              <a:t>¿Para qué firmar una carta oferta previa al contrato?</a:t>
            </a:r>
            <a:endParaRPr/>
          </a:p>
        </p:txBody>
      </p:sp>
      <p:pic>
        <p:nvPicPr>
          <p:cNvPr descr="Documento" id="325" name="Google Shape;325;p17"/>
          <p:cNvPicPr preferRelativeResize="0"/>
          <p:nvPr/>
        </p:nvPicPr>
        <p:blipFill rotWithShape="1">
          <a:blip r:embed="rId3">
            <a:alphaModFix/>
          </a:blip>
          <a:srcRect b="0" l="0" r="0" t="0"/>
          <a:stretch/>
        </p:blipFill>
        <p:spPr>
          <a:xfrm>
            <a:off x="686105" y="2620107"/>
            <a:ext cx="2034486" cy="20344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8"/>
          <p:cNvSpPr txBox="1"/>
          <p:nvPr>
            <p:ph idx="1" type="body"/>
          </p:nvPr>
        </p:nvSpPr>
        <p:spPr>
          <a:xfrm>
            <a:off x="520863" y="1600200"/>
            <a:ext cx="8301590" cy="4572000"/>
          </a:xfrm>
          <a:prstGeom prst="rect">
            <a:avLst/>
          </a:prstGeom>
          <a:noFill/>
          <a:ln>
            <a:noFill/>
          </a:ln>
        </p:spPr>
        <p:txBody>
          <a:bodyPr anchorCtr="0" anchor="t" bIns="45700" lIns="45700" spcFirstLastPara="1" rIns="45700" wrap="square" tIns="45700">
            <a:normAutofit/>
          </a:bodyPr>
          <a:lstStyle/>
          <a:p>
            <a:pPr indent="-97110" lvl="0" marL="97110" rtl="0" algn="l">
              <a:lnSpc>
                <a:spcPct val="100000"/>
              </a:lnSpc>
              <a:spcBef>
                <a:spcPts val="0"/>
              </a:spcBef>
              <a:spcAft>
                <a:spcPts val="0"/>
              </a:spcAft>
              <a:buClr>
                <a:srgbClr val="635C5B"/>
              </a:buClr>
              <a:buSzPts val="1400"/>
              <a:buChar char="•"/>
            </a:pPr>
            <a:r>
              <a:rPr lang="es-MX" sz="1400" u="sng">
                <a:solidFill>
                  <a:schemeClr val="hlink"/>
                </a:solidFill>
                <a:hlinkClick r:id="rId3"/>
              </a:rPr>
              <a:t>http://www.copmadrid.org/webcopm/recursos/guiatecnicabuenaspracticas.pdf</a:t>
            </a:r>
            <a:endParaRPr sz="1400" u="sng">
              <a:solidFill>
                <a:schemeClr val="hlink"/>
              </a:solidFill>
              <a:hlinkClick r:id="rId4"/>
            </a:endParaRPr>
          </a:p>
          <a:p>
            <a:pPr indent="-97110" lvl="0" marL="97110" rtl="0" algn="l">
              <a:lnSpc>
                <a:spcPct val="100000"/>
              </a:lnSpc>
              <a:spcBef>
                <a:spcPts val="500"/>
              </a:spcBef>
              <a:spcAft>
                <a:spcPts val="0"/>
              </a:spcAft>
              <a:buClr>
                <a:srgbClr val="635C5B"/>
              </a:buClr>
              <a:buSzPts val="1400"/>
              <a:buChar char="•"/>
            </a:pPr>
            <a:r>
              <a:rPr lang="es-MX" sz="1400" u="sng">
                <a:solidFill>
                  <a:schemeClr val="hlink"/>
                </a:solidFill>
                <a:hlinkClick r:id="rId5"/>
              </a:rPr>
              <a:t>https://www.michaelpage.com.mx/advice/management/atracci%C3%B3n-y-selecci%C3%B3n-de-talento/%C2%BFc%C3%B3mo-elaborar-una-descripci%C3%B3n-de-puesto</a:t>
            </a:r>
            <a:endParaRPr sz="1400"/>
          </a:p>
          <a:p>
            <a:pPr indent="-97110" lvl="0" marL="97110" rtl="0" algn="l">
              <a:lnSpc>
                <a:spcPct val="100000"/>
              </a:lnSpc>
              <a:spcBef>
                <a:spcPts val="500"/>
              </a:spcBef>
              <a:spcAft>
                <a:spcPts val="0"/>
              </a:spcAft>
              <a:buClr>
                <a:srgbClr val="635C5B"/>
              </a:buClr>
              <a:buSzPts val="1400"/>
              <a:buChar char="•"/>
            </a:pPr>
            <a:r>
              <a:rPr lang="es-MX" sz="1400" u="sng">
                <a:solidFill>
                  <a:schemeClr val="hlink"/>
                </a:solidFill>
                <a:hlinkClick r:id="rId6"/>
              </a:rPr>
              <a:t>https://www.technicon.com.mx/noticias/el-reclutamiento-a-ciegas-una-nueva-tendencia/</a:t>
            </a:r>
            <a:endParaRPr sz="1400" u="sng">
              <a:solidFill>
                <a:schemeClr val="hlink"/>
              </a:solidFill>
              <a:hlinkClick r:id="rId7"/>
            </a:endParaRPr>
          </a:p>
          <a:p>
            <a:pPr indent="-97110" lvl="0" marL="97110" rtl="0" algn="l">
              <a:lnSpc>
                <a:spcPct val="100000"/>
              </a:lnSpc>
              <a:spcBef>
                <a:spcPts val="500"/>
              </a:spcBef>
              <a:spcAft>
                <a:spcPts val="0"/>
              </a:spcAft>
              <a:buClr>
                <a:srgbClr val="635C5B"/>
              </a:buClr>
              <a:buSzPts val="1400"/>
              <a:buChar char="•"/>
            </a:pPr>
            <a:r>
              <a:rPr lang="es-MX" sz="1400" u="sng">
                <a:solidFill>
                  <a:schemeClr val="hlink"/>
                </a:solidFill>
                <a:hlinkClick r:id="rId8"/>
              </a:rPr>
              <a:t>https://www.upct.es/contenido/seeu/_coie/empleo/recursos/como/ENTREVISTA_SELECCION_PERSONAL.pdf</a:t>
            </a:r>
            <a:endParaRPr sz="1400"/>
          </a:p>
          <a:p>
            <a:pPr indent="-97110" lvl="0" marL="97110" rtl="0" algn="l">
              <a:lnSpc>
                <a:spcPct val="100000"/>
              </a:lnSpc>
              <a:spcBef>
                <a:spcPts val="500"/>
              </a:spcBef>
              <a:spcAft>
                <a:spcPts val="0"/>
              </a:spcAft>
              <a:buClr>
                <a:srgbClr val="635C5B"/>
              </a:buClr>
              <a:buSzPts val="1400"/>
              <a:buChar char="•"/>
            </a:pPr>
            <a:r>
              <a:rPr lang="es-MX" sz="1400" u="sng">
                <a:solidFill>
                  <a:schemeClr val="hlink"/>
                </a:solidFill>
                <a:hlinkClick r:id="rId9"/>
              </a:rPr>
              <a:t>https://blog.peoplenext.com.mx/entrevista-de-reclutamiento-por-competencias</a:t>
            </a:r>
            <a:endParaRPr sz="1400"/>
          </a:p>
          <a:p>
            <a:pPr indent="-97110" lvl="0" marL="97110" rtl="0" algn="l">
              <a:lnSpc>
                <a:spcPct val="100000"/>
              </a:lnSpc>
              <a:spcBef>
                <a:spcPts val="500"/>
              </a:spcBef>
              <a:spcAft>
                <a:spcPts val="0"/>
              </a:spcAft>
              <a:buClr>
                <a:srgbClr val="635C5B"/>
              </a:buClr>
              <a:buSzPts val="1400"/>
              <a:buChar char="•"/>
            </a:pPr>
            <a:r>
              <a:rPr lang="es-MX" sz="1400" u="sng">
                <a:solidFill>
                  <a:schemeClr val="hlink"/>
                </a:solidFill>
                <a:hlinkClick r:id="rId10"/>
              </a:rPr>
              <a:t>https://www.icade.comillas.edu/Documentos/PracticasEmpresariales/Entrevista.pdf</a:t>
            </a:r>
            <a:endParaRPr sz="1400"/>
          </a:p>
          <a:p>
            <a:pPr indent="-8210" lvl="0" marL="97110" rtl="0" algn="l">
              <a:lnSpc>
                <a:spcPct val="100000"/>
              </a:lnSpc>
              <a:spcBef>
                <a:spcPts val="500"/>
              </a:spcBef>
              <a:spcAft>
                <a:spcPts val="0"/>
              </a:spcAft>
              <a:buClr>
                <a:srgbClr val="635C5B"/>
              </a:buClr>
              <a:buSzPts val="1400"/>
              <a:buNone/>
            </a:pPr>
            <a:r>
              <a:t/>
            </a:r>
            <a:endParaRPr sz="1400"/>
          </a:p>
        </p:txBody>
      </p:sp>
      <p:sp>
        <p:nvSpPr>
          <p:cNvPr id="331" name="Google Shape;331;p18"/>
          <p:cNvSpPr txBox="1"/>
          <p:nvPr>
            <p:ph type="title"/>
          </p:nvPr>
        </p:nvSpPr>
        <p:spPr>
          <a:xfrm>
            <a:off x="686104" y="844952"/>
            <a:ext cx="7772401" cy="526650"/>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IV. ARTÍCULOS COMPLEMENTARIOS</a:t>
            </a:r>
            <a:endParaRPr/>
          </a:p>
        </p:txBody>
      </p:sp>
      <p:pic>
        <p:nvPicPr>
          <p:cNvPr descr="Libros" id="332" name="Google Shape;332;p18"/>
          <p:cNvPicPr preferRelativeResize="0"/>
          <p:nvPr/>
        </p:nvPicPr>
        <p:blipFill rotWithShape="1">
          <a:blip r:embed="rId11">
            <a:alphaModFix/>
          </a:blip>
          <a:srcRect b="0" l="0" r="0" t="0"/>
          <a:stretch/>
        </p:blipFill>
        <p:spPr>
          <a:xfrm>
            <a:off x="6682154" y="4805626"/>
            <a:ext cx="1441939" cy="14419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9"/>
          <p:cNvSpPr txBox="1"/>
          <p:nvPr>
            <p:ph idx="12" type="sldNum"/>
          </p:nvPr>
        </p:nvSpPr>
        <p:spPr>
          <a:xfrm>
            <a:off x="8864599" y="6549769"/>
            <a:ext cx="127001" cy="12700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FFFFFF"/>
              </a:buClr>
              <a:buSzPts val="200"/>
              <a:buFont typeface="Gill Sans"/>
              <a:buNone/>
            </a:pPr>
            <a:fld id="{00000000-1234-1234-1234-123412341234}" type="slidenum">
              <a:rPr lang="es-MX">
                <a:solidFill>
                  <a:srgbClr val="FFFFFF"/>
                </a:solidFill>
              </a:rPr>
              <a:t>‹#›</a:t>
            </a:fld>
            <a:endParaRPr/>
          </a:p>
        </p:txBody>
      </p:sp>
      <p:grpSp>
        <p:nvGrpSpPr>
          <p:cNvPr id="338" name="Google Shape;338;p19"/>
          <p:cNvGrpSpPr/>
          <p:nvPr/>
        </p:nvGrpSpPr>
        <p:grpSpPr>
          <a:xfrm>
            <a:off x="450436" y="568664"/>
            <a:ext cx="2140365" cy="925711"/>
            <a:chOff x="0" y="0"/>
            <a:chExt cx="2140364" cy="925709"/>
          </a:xfrm>
        </p:grpSpPr>
        <p:sp>
          <p:nvSpPr>
            <p:cNvPr id="339" name="Google Shape;339;p19"/>
            <p:cNvSpPr/>
            <p:nvPr/>
          </p:nvSpPr>
          <p:spPr>
            <a:xfrm>
              <a:off x="0" y="0"/>
              <a:ext cx="2140364" cy="925709"/>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pic>
          <p:nvPicPr>
            <p:cNvPr descr="image5.png" id="340" name="Google Shape;340;p19"/>
            <p:cNvPicPr preferRelativeResize="0"/>
            <p:nvPr/>
          </p:nvPicPr>
          <p:blipFill rotWithShape="1">
            <a:blip r:embed="rId3">
              <a:alphaModFix/>
            </a:blip>
            <a:srcRect b="0" l="0" r="0" t="0"/>
            <a:stretch/>
          </p:blipFill>
          <p:spPr>
            <a:xfrm>
              <a:off x="0" y="0"/>
              <a:ext cx="2140364" cy="925709"/>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
          <p:cNvSpPr txBox="1"/>
          <p:nvPr>
            <p:ph type="title"/>
          </p:nvPr>
        </p:nvSpPr>
        <p:spPr>
          <a:xfrm>
            <a:off x="686104" y="556591"/>
            <a:ext cx="7772401" cy="815011"/>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2"/>
              </a:buClr>
              <a:buSzPts val="2400"/>
              <a:buFont typeface="Gill Sans"/>
              <a:buNone/>
            </a:pPr>
            <a:r>
              <a:rPr b="1" lang="es-MX" sz="2400"/>
              <a:t>AGENDA</a:t>
            </a:r>
            <a:endParaRPr/>
          </a:p>
        </p:txBody>
      </p:sp>
      <p:sp>
        <p:nvSpPr>
          <p:cNvPr id="175" name="Google Shape;175;p2"/>
          <p:cNvSpPr txBox="1"/>
          <p:nvPr>
            <p:ph idx="1" type="body"/>
          </p:nvPr>
        </p:nvSpPr>
        <p:spPr>
          <a:xfrm>
            <a:off x="686105" y="649356"/>
            <a:ext cx="7772400" cy="5615609"/>
          </a:xfrm>
          <a:prstGeom prst="rect">
            <a:avLst/>
          </a:prstGeom>
          <a:solidFill>
            <a:schemeClr val="accent1"/>
          </a:solid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FFFFFF"/>
              </a:buClr>
              <a:buSzPts val="1929"/>
              <a:buNone/>
            </a:pPr>
            <a:br>
              <a:rPr lang="es-MX" sz="1929">
                <a:solidFill>
                  <a:srgbClr val="FFFFFF"/>
                </a:solidFill>
              </a:rPr>
            </a:br>
            <a:r>
              <a:rPr lang="es-MX" sz="1929">
                <a:solidFill>
                  <a:srgbClr val="FFFFFF"/>
                </a:solidFill>
              </a:rPr>
              <a:t>		AGENDA</a:t>
            </a:r>
            <a:endParaRPr sz="780">
              <a:solidFill>
                <a:srgbClr val="FFFFFF"/>
              </a:solidFill>
            </a:endParaRPr>
          </a:p>
          <a:p>
            <a:pPr indent="0" lvl="4" marL="490910" rtl="0" algn="l">
              <a:lnSpc>
                <a:spcPct val="100000"/>
              </a:lnSpc>
              <a:spcBef>
                <a:spcPts val="500"/>
              </a:spcBef>
              <a:spcAft>
                <a:spcPts val="0"/>
              </a:spcAft>
              <a:buClr>
                <a:srgbClr val="635C5B"/>
              </a:buClr>
              <a:buSzPts val="780"/>
              <a:buNone/>
            </a:pPr>
            <a:r>
              <a:t/>
            </a:r>
            <a:endParaRPr b="1" sz="780">
              <a:solidFill>
                <a:srgbClr val="FFFFFF"/>
              </a:solidFill>
            </a:endParaRPr>
          </a:p>
          <a:p>
            <a:pPr indent="0" lvl="4" marL="490910" rtl="0" algn="l">
              <a:lnSpc>
                <a:spcPct val="100000"/>
              </a:lnSpc>
              <a:spcBef>
                <a:spcPts val="500"/>
              </a:spcBef>
              <a:spcAft>
                <a:spcPts val="0"/>
              </a:spcAft>
              <a:buClr>
                <a:srgbClr val="635C5B"/>
              </a:buClr>
              <a:buSzPts val="780"/>
              <a:buNone/>
            </a:pPr>
            <a:r>
              <a:t/>
            </a:r>
            <a:endParaRPr b="1" sz="780">
              <a:solidFill>
                <a:srgbClr val="FFFFFF"/>
              </a:solidFill>
            </a:endParaRPr>
          </a:p>
          <a:p>
            <a:pPr indent="-457199" lvl="4" marL="948109" rtl="0" algn="l">
              <a:lnSpc>
                <a:spcPct val="100000"/>
              </a:lnSpc>
              <a:spcBef>
                <a:spcPts val="500"/>
              </a:spcBef>
              <a:spcAft>
                <a:spcPts val="0"/>
              </a:spcAft>
              <a:buClr>
                <a:srgbClr val="FFFFFF"/>
              </a:buClr>
              <a:buSzPts val="1929"/>
              <a:buAutoNum type="arabicPeriod"/>
            </a:pPr>
            <a:r>
              <a:rPr b="1" lang="es-MX" sz="1929">
                <a:solidFill>
                  <a:srgbClr val="FFFFFF"/>
                </a:solidFill>
              </a:rPr>
              <a:t>¿Qué es reclutamiento y selección?</a:t>
            </a:r>
            <a:endParaRPr/>
          </a:p>
          <a:p>
            <a:pPr indent="-407669" lvl="4" marL="948109" rtl="0" algn="l">
              <a:lnSpc>
                <a:spcPct val="100000"/>
              </a:lnSpc>
              <a:spcBef>
                <a:spcPts val="500"/>
              </a:spcBef>
              <a:spcAft>
                <a:spcPts val="0"/>
              </a:spcAft>
              <a:buClr>
                <a:srgbClr val="635C5B"/>
              </a:buClr>
              <a:buSzPts val="780"/>
              <a:buNone/>
            </a:pPr>
            <a:r>
              <a:t/>
            </a:r>
            <a:endParaRPr b="1" sz="780">
              <a:solidFill>
                <a:srgbClr val="FFFFFF"/>
              </a:solidFill>
            </a:endParaRPr>
          </a:p>
          <a:p>
            <a:pPr indent="-457199" lvl="4" marL="948109" rtl="0" algn="l">
              <a:lnSpc>
                <a:spcPct val="100000"/>
              </a:lnSpc>
              <a:spcBef>
                <a:spcPts val="500"/>
              </a:spcBef>
              <a:spcAft>
                <a:spcPts val="0"/>
              </a:spcAft>
              <a:buClr>
                <a:srgbClr val="FFFFFF"/>
              </a:buClr>
              <a:buSzPts val="1929"/>
              <a:buAutoNum type="arabicPeriod"/>
            </a:pPr>
            <a:r>
              <a:rPr b="1" lang="es-MX" sz="1929">
                <a:solidFill>
                  <a:srgbClr val="FFFFFF"/>
                </a:solidFill>
              </a:rPr>
              <a:t>¿Qué detona una vacante?</a:t>
            </a:r>
            <a:endParaRPr/>
          </a:p>
          <a:p>
            <a:pPr indent="0" lvl="4" marL="490910" rtl="0" algn="l">
              <a:lnSpc>
                <a:spcPct val="100000"/>
              </a:lnSpc>
              <a:spcBef>
                <a:spcPts val="500"/>
              </a:spcBef>
              <a:spcAft>
                <a:spcPts val="0"/>
              </a:spcAft>
              <a:buClr>
                <a:srgbClr val="635C5B"/>
              </a:buClr>
              <a:buSzPts val="780"/>
              <a:buNone/>
            </a:pPr>
            <a:r>
              <a:t/>
            </a:r>
            <a:endParaRPr b="1" sz="780">
              <a:solidFill>
                <a:srgbClr val="FFFFFF"/>
              </a:solidFill>
            </a:endParaRPr>
          </a:p>
          <a:p>
            <a:pPr indent="0" lvl="4" marL="490910" rtl="0" algn="l">
              <a:lnSpc>
                <a:spcPct val="100000"/>
              </a:lnSpc>
              <a:spcBef>
                <a:spcPts val="500"/>
              </a:spcBef>
              <a:spcAft>
                <a:spcPts val="0"/>
              </a:spcAft>
              <a:buClr>
                <a:srgbClr val="FFFFFF"/>
              </a:buClr>
              <a:buSzPts val="1929"/>
              <a:buNone/>
            </a:pPr>
            <a:r>
              <a:rPr b="1" lang="es-MX" sz="1929">
                <a:solidFill>
                  <a:srgbClr val="FFFFFF"/>
                </a:solidFill>
              </a:rPr>
              <a:t>2.    Responsable del reclutamiento</a:t>
            </a:r>
            <a:endParaRPr/>
          </a:p>
          <a:p>
            <a:pPr indent="0" lvl="4" marL="490910" rtl="0" algn="l">
              <a:lnSpc>
                <a:spcPct val="100000"/>
              </a:lnSpc>
              <a:spcBef>
                <a:spcPts val="500"/>
              </a:spcBef>
              <a:spcAft>
                <a:spcPts val="0"/>
              </a:spcAft>
              <a:buClr>
                <a:srgbClr val="635C5B"/>
              </a:buClr>
              <a:buSzPts val="780"/>
              <a:buNone/>
            </a:pPr>
            <a:r>
              <a:t/>
            </a:r>
            <a:endParaRPr b="1" sz="780">
              <a:solidFill>
                <a:srgbClr val="FFFFFF"/>
              </a:solidFill>
            </a:endParaRPr>
          </a:p>
          <a:p>
            <a:pPr indent="0" lvl="4" marL="490910" rtl="0" algn="l">
              <a:lnSpc>
                <a:spcPct val="100000"/>
              </a:lnSpc>
              <a:spcBef>
                <a:spcPts val="500"/>
              </a:spcBef>
              <a:spcAft>
                <a:spcPts val="0"/>
              </a:spcAft>
              <a:buClr>
                <a:srgbClr val="FFFFFF"/>
              </a:buClr>
              <a:buSzPts val="1929"/>
              <a:buNone/>
            </a:pPr>
            <a:r>
              <a:rPr b="1" lang="es-MX" sz="1929">
                <a:solidFill>
                  <a:srgbClr val="FFFFFF"/>
                </a:solidFill>
              </a:rPr>
              <a:t>3.    Pasos a seguir en un reclutamiento</a:t>
            </a:r>
            <a:endParaRPr/>
          </a:p>
          <a:p>
            <a:pPr indent="0" lvl="4" marL="490910" rtl="0" algn="l">
              <a:lnSpc>
                <a:spcPct val="100000"/>
              </a:lnSpc>
              <a:spcBef>
                <a:spcPts val="500"/>
              </a:spcBef>
              <a:spcAft>
                <a:spcPts val="0"/>
              </a:spcAft>
              <a:buClr>
                <a:srgbClr val="FFFFFF"/>
              </a:buClr>
              <a:buSzPts val="1929"/>
              <a:buNone/>
            </a:pPr>
            <a:br>
              <a:rPr b="1" lang="es-MX" sz="1929">
                <a:solidFill>
                  <a:srgbClr val="FFFFFF"/>
                </a:solidFill>
              </a:rPr>
            </a:br>
            <a:r>
              <a:rPr b="1" lang="es-MX" sz="1929">
                <a:solidFill>
                  <a:srgbClr val="FFFFFF"/>
                </a:solidFill>
              </a:rPr>
              <a:t>4.    Bibliografía (artículos complementarios)</a:t>
            </a:r>
            <a:endParaRPr/>
          </a:p>
          <a:p>
            <a:pPr indent="0" lvl="4" marL="490910" rtl="0" algn="l">
              <a:lnSpc>
                <a:spcPct val="100000"/>
              </a:lnSpc>
              <a:spcBef>
                <a:spcPts val="500"/>
              </a:spcBef>
              <a:spcAft>
                <a:spcPts val="0"/>
              </a:spcAft>
              <a:buClr>
                <a:srgbClr val="635C5B"/>
              </a:buClr>
              <a:buSzPts val="780"/>
              <a:buNone/>
            </a:pPr>
            <a:r>
              <a:t/>
            </a:r>
            <a:endParaRPr b="1" sz="78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2"/>
              </a:buClr>
              <a:buSzPts val="1100"/>
              <a:buFont typeface="Gill Sans"/>
              <a:buNone/>
            </a:pPr>
            <a:r>
              <a:t/>
            </a:r>
            <a:endParaRPr/>
          </a:p>
        </p:txBody>
      </p:sp>
      <p:sp>
        <p:nvSpPr>
          <p:cNvPr id="181" name="Google Shape;181;p3"/>
          <p:cNvSpPr txBox="1"/>
          <p:nvPr/>
        </p:nvSpPr>
        <p:spPr>
          <a:xfrm>
            <a:off x="150471" y="5185459"/>
            <a:ext cx="8854633" cy="1569658"/>
          </a:xfrm>
          <a:prstGeom prst="rect">
            <a:avLst/>
          </a:prstGeom>
          <a:solidFill>
            <a:schemeClr val="accent1"/>
          </a:solid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400"/>
              <a:buFont typeface="Gill Sans"/>
              <a:buNone/>
            </a:pPr>
            <a:r>
              <a:t/>
            </a:r>
            <a:endParaRPr b="1" i="1" sz="2400" u="none" cap="none" strike="noStrike">
              <a:solidFill>
                <a:srgbClr val="EDEDED"/>
              </a:solidFill>
              <a:latin typeface="Gill Sans"/>
              <a:ea typeface="Gill Sans"/>
              <a:cs typeface="Gill Sans"/>
              <a:sym typeface="Gill Sans"/>
            </a:endParaRPr>
          </a:p>
          <a:p>
            <a:pPr indent="0" lvl="0" marL="0" marR="0" rtl="0" algn="ctr">
              <a:lnSpc>
                <a:spcPct val="100000"/>
              </a:lnSpc>
              <a:spcBef>
                <a:spcPts val="0"/>
              </a:spcBef>
              <a:spcAft>
                <a:spcPts val="0"/>
              </a:spcAft>
              <a:buClr>
                <a:srgbClr val="EDEDED"/>
              </a:buClr>
              <a:buSzPts val="2400"/>
              <a:buFont typeface="Gill Sans"/>
              <a:buNone/>
            </a:pPr>
            <a:r>
              <a:rPr b="1" i="1" lang="es-MX" sz="2400" u="none" cap="none" strike="noStrike">
                <a:solidFill>
                  <a:srgbClr val="EDEDED"/>
                </a:solidFill>
                <a:latin typeface="Gill Sans"/>
                <a:ea typeface="Gill Sans"/>
                <a:cs typeface="Gill Sans"/>
                <a:sym typeface="Gill Sans"/>
              </a:rPr>
              <a:t>“Una gran visión sin grandes personas, es irrelevante” </a:t>
            </a:r>
            <a:endParaRPr/>
          </a:p>
          <a:p>
            <a:pPr indent="0" lvl="0" marL="0" marR="0" rtl="0" algn="ctr">
              <a:lnSpc>
                <a:spcPct val="100000"/>
              </a:lnSpc>
              <a:spcBef>
                <a:spcPts val="0"/>
              </a:spcBef>
              <a:spcAft>
                <a:spcPts val="0"/>
              </a:spcAft>
              <a:buClr>
                <a:srgbClr val="EDEDED"/>
              </a:buClr>
              <a:buSzPts val="2400"/>
              <a:buFont typeface="Gill Sans"/>
              <a:buNone/>
            </a:pPr>
            <a:r>
              <a:rPr b="1" i="0" lang="es-MX" sz="2400" u="none" cap="none" strike="noStrike">
                <a:solidFill>
                  <a:srgbClr val="EDEDED"/>
                </a:solidFill>
                <a:latin typeface="Gill Sans"/>
                <a:ea typeface="Gill Sans"/>
                <a:cs typeface="Gill Sans"/>
                <a:sym typeface="Gill Sans"/>
              </a:rPr>
              <a:t>Jim Collins</a:t>
            </a:r>
            <a:endParaRPr/>
          </a:p>
          <a:p>
            <a:pPr indent="0" lvl="0" marL="0" marR="0" rtl="0" algn="ctr">
              <a:lnSpc>
                <a:spcPct val="100000"/>
              </a:lnSpc>
              <a:spcBef>
                <a:spcPts val="0"/>
              </a:spcBef>
              <a:spcAft>
                <a:spcPts val="0"/>
              </a:spcAft>
              <a:buClr>
                <a:srgbClr val="000000"/>
              </a:buClr>
              <a:buSzPts val="2400"/>
              <a:buFont typeface="Gill Sans"/>
              <a:buNone/>
            </a:pPr>
            <a:r>
              <a:t/>
            </a:r>
            <a:endParaRPr b="1" i="0" sz="2400" u="none" cap="none" strike="noStrike">
              <a:solidFill>
                <a:srgbClr val="EDEDED"/>
              </a:solidFill>
              <a:latin typeface="Gill Sans"/>
              <a:ea typeface="Gill Sans"/>
              <a:cs typeface="Gill Sans"/>
              <a:sym typeface="Gill Sans"/>
            </a:endParaRPr>
          </a:p>
        </p:txBody>
      </p:sp>
      <p:pic>
        <p:nvPicPr>
          <p:cNvPr id="182" name="Google Shape;182;p3"/>
          <p:cNvPicPr preferRelativeResize="0"/>
          <p:nvPr/>
        </p:nvPicPr>
        <p:blipFill rotWithShape="1">
          <a:blip r:embed="rId3">
            <a:alphaModFix/>
          </a:blip>
          <a:srcRect b="0" l="1631" r="2384" t="0"/>
          <a:stretch/>
        </p:blipFill>
        <p:spPr>
          <a:xfrm>
            <a:off x="150471" y="146555"/>
            <a:ext cx="8854633" cy="50389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
          <p:cNvSpPr txBox="1"/>
          <p:nvPr>
            <p:ph idx="1" type="body"/>
          </p:nvPr>
        </p:nvSpPr>
        <p:spPr>
          <a:xfrm>
            <a:off x="558477" y="1331083"/>
            <a:ext cx="7772400" cy="3136568"/>
          </a:xfrm>
          <a:prstGeom prst="rect">
            <a:avLst/>
          </a:prstGeom>
          <a:noFill/>
          <a:ln>
            <a:noFill/>
          </a:ln>
        </p:spPr>
        <p:txBody>
          <a:bodyPr anchorCtr="0" anchor="t" bIns="45700" lIns="45700" spcFirstLastPara="1" rIns="45700" wrap="square" tIns="45700">
            <a:normAutofit/>
          </a:bodyPr>
          <a:lstStyle/>
          <a:p>
            <a:pPr indent="-101600" lvl="0" marL="97110" rtl="0" algn="l">
              <a:lnSpc>
                <a:spcPct val="100000"/>
              </a:lnSpc>
              <a:spcBef>
                <a:spcPts val="0"/>
              </a:spcBef>
              <a:spcAft>
                <a:spcPts val="0"/>
              </a:spcAft>
              <a:buClr>
                <a:schemeClr val="accent1"/>
              </a:buClr>
              <a:buSzPts val="1600"/>
              <a:buChar char="•"/>
            </a:pPr>
            <a:r>
              <a:rPr b="1" lang="es-MX" sz="1600">
                <a:solidFill>
                  <a:schemeClr val="accent1"/>
                </a:solidFill>
              </a:rPr>
              <a:t>Reclutamiento: </a:t>
            </a:r>
            <a:r>
              <a:rPr lang="es-MX" sz="1600"/>
              <a:t>Proceso sistemático de buscar y atraer personas de diversas ocupaciones y profesiones para que ofrezcan sus servicios a la organización, tomando en cuenta que deben poseer ciertas cualidades y características requeridas para satisfacer las exigencias de la institución. </a:t>
            </a:r>
            <a:endParaRPr/>
          </a:p>
          <a:p>
            <a:pPr indent="0" lvl="0" marL="0" rtl="0" algn="l">
              <a:lnSpc>
                <a:spcPct val="100000"/>
              </a:lnSpc>
              <a:spcBef>
                <a:spcPts val="500"/>
              </a:spcBef>
              <a:spcAft>
                <a:spcPts val="0"/>
              </a:spcAft>
              <a:buClr>
                <a:srgbClr val="635C5B"/>
              </a:buClr>
              <a:buSzPts val="1600"/>
              <a:buNone/>
            </a:pPr>
            <a:r>
              <a:t/>
            </a:r>
            <a:endParaRPr sz="1600"/>
          </a:p>
          <a:p>
            <a:pPr indent="-101600" lvl="0" marL="97110" rtl="0" algn="l">
              <a:lnSpc>
                <a:spcPct val="100000"/>
              </a:lnSpc>
              <a:spcBef>
                <a:spcPts val="500"/>
              </a:spcBef>
              <a:spcAft>
                <a:spcPts val="0"/>
              </a:spcAft>
              <a:buClr>
                <a:schemeClr val="accent1"/>
              </a:buClr>
              <a:buSzPts val="1600"/>
              <a:buChar char="•"/>
            </a:pPr>
            <a:r>
              <a:rPr b="1" lang="es-MX" sz="1600">
                <a:solidFill>
                  <a:schemeClr val="accent1"/>
                </a:solidFill>
              </a:rPr>
              <a:t>Selección: </a:t>
            </a:r>
            <a:r>
              <a:rPr lang="es-MX" sz="1600"/>
              <a:t>Proceso metódico y especializado en el que se toma la decisión de quiénes son las o los candidatos que reúnen las cualidades necesarias para ejercer un puesto.</a:t>
            </a:r>
            <a:endParaRPr/>
          </a:p>
          <a:p>
            <a:pPr indent="-46310" lvl="0" marL="97110" rtl="0" algn="l">
              <a:lnSpc>
                <a:spcPct val="100000"/>
              </a:lnSpc>
              <a:spcBef>
                <a:spcPts val="500"/>
              </a:spcBef>
              <a:spcAft>
                <a:spcPts val="0"/>
              </a:spcAft>
              <a:buClr>
                <a:srgbClr val="635C5B"/>
              </a:buClr>
              <a:buSzPts val="800"/>
              <a:buNone/>
            </a:pPr>
            <a:r>
              <a:t/>
            </a:r>
            <a:endParaRPr/>
          </a:p>
        </p:txBody>
      </p:sp>
      <p:sp>
        <p:nvSpPr>
          <p:cNvPr id="188" name="Google Shape;188;p4"/>
          <p:cNvSpPr txBox="1"/>
          <p:nvPr>
            <p:ph type="title"/>
          </p:nvPr>
        </p:nvSpPr>
        <p:spPr>
          <a:xfrm>
            <a:off x="476161" y="289366"/>
            <a:ext cx="8191678" cy="1076444"/>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lt1"/>
              </a:buClr>
              <a:buSzPts val="2000"/>
              <a:buFont typeface="Gill Sans"/>
              <a:buNone/>
            </a:pPr>
            <a:r>
              <a:rPr b="1" lang="es-MX" sz="2000" cap="none">
                <a:solidFill>
                  <a:schemeClr val="lt1"/>
                </a:solidFill>
              </a:rPr>
              <a:t>1. ¿QUÉ ES RECLUTAMIENTO Y SELECCIÓN?</a:t>
            </a:r>
            <a:br>
              <a:rPr b="1" lang="es-MX" sz="2000" cap="none">
                <a:solidFill>
                  <a:schemeClr val="lt1"/>
                </a:solidFill>
              </a:rPr>
            </a:br>
            <a:endParaRPr sz="2000" cap="none">
              <a:solidFill>
                <a:schemeClr val="lt1"/>
              </a:solidFill>
            </a:endParaRPr>
          </a:p>
        </p:txBody>
      </p:sp>
      <p:pic>
        <p:nvPicPr>
          <p:cNvPr id="189" name="Google Shape;189;p4"/>
          <p:cNvPicPr preferRelativeResize="0"/>
          <p:nvPr/>
        </p:nvPicPr>
        <p:blipFill rotWithShape="1">
          <a:blip r:embed="rId3">
            <a:alphaModFix/>
          </a:blip>
          <a:srcRect b="0" l="0" r="0" t="0"/>
          <a:stretch/>
        </p:blipFill>
        <p:spPr>
          <a:xfrm>
            <a:off x="1748538" y="3429000"/>
            <a:ext cx="5561430" cy="31396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5"/>
          <p:cNvSpPr txBox="1"/>
          <p:nvPr>
            <p:ph idx="1" type="body"/>
          </p:nvPr>
        </p:nvSpPr>
        <p:spPr>
          <a:xfrm>
            <a:off x="655654" y="1155531"/>
            <a:ext cx="7772400" cy="5124689"/>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635C5B"/>
              </a:buClr>
              <a:buSzPts val="1600"/>
              <a:buNone/>
            </a:pPr>
            <a:r>
              <a:t/>
            </a:r>
            <a:endParaRPr sz="1600"/>
          </a:p>
          <a:p>
            <a:pPr indent="-342900" lvl="0" marL="342900" rtl="0" algn="l">
              <a:lnSpc>
                <a:spcPct val="100000"/>
              </a:lnSpc>
              <a:spcBef>
                <a:spcPts val="500"/>
              </a:spcBef>
              <a:spcAft>
                <a:spcPts val="0"/>
              </a:spcAft>
              <a:buClr>
                <a:srgbClr val="635C5B"/>
              </a:buClr>
              <a:buSzPts val="1600"/>
              <a:buAutoNum type="alphaLcPeriod"/>
            </a:pPr>
            <a:r>
              <a:rPr b="1" lang="es-MX" sz="1600"/>
              <a:t>Sustitución: </a:t>
            </a:r>
            <a:r>
              <a:rPr lang="es-MX" sz="1600"/>
              <a:t>Se procede a la solicitud de una vacante a cubrir por concepto de sustitución en los siguientes casos.</a:t>
            </a:r>
            <a:endParaRPr/>
          </a:p>
          <a:p>
            <a:pPr indent="-342900" lvl="2" marL="645425" rtl="0" algn="l">
              <a:lnSpc>
                <a:spcPct val="100000"/>
              </a:lnSpc>
              <a:spcBef>
                <a:spcPts val="500"/>
              </a:spcBef>
              <a:spcAft>
                <a:spcPts val="0"/>
              </a:spcAft>
              <a:buClr>
                <a:srgbClr val="635C5B"/>
              </a:buClr>
              <a:buSzPts val="1600"/>
              <a:buChar char="•"/>
            </a:pPr>
            <a:r>
              <a:rPr lang="es-MX" sz="1600"/>
              <a:t>Alguien </a:t>
            </a:r>
            <a:r>
              <a:rPr lang="es-MX" sz="1600"/>
              <a:t>renuncia voluntariamente a la empresa.</a:t>
            </a:r>
            <a:endParaRPr/>
          </a:p>
          <a:p>
            <a:pPr indent="-342900" lvl="2" marL="645425" rtl="0" algn="l">
              <a:lnSpc>
                <a:spcPct val="100000"/>
              </a:lnSpc>
              <a:spcBef>
                <a:spcPts val="500"/>
              </a:spcBef>
              <a:spcAft>
                <a:spcPts val="0"/>
              </a:spcAft>
              <a:buClr>
                <a:srgbClr val="635C5B"/>
              </a:buClr>
              <a:buSzPts val="1600"/>
              <a:buChar char="•"/>
            </a:pPr>
            <a:r>
              <a:rPr lang="es-MX" sz="1600"/>
              <a:t>Una persona colaboradora es promovida a otra posición.</a:t>
            </a:r>
            <a:endParaRPr/>
          </a:p>
          <a:p>
            <a:pPr indent="-342900" lvl="2" marL="645426" rtl="0" algn="l">
              <a:lnSpc>
                <a:spcPct val="100000"/>
              </a:lnSpc>
              <a:spcBef>
                <a:spcPts val="500"/>
              </a:spcBef>
              <a:spcAft>
                <a:spcPts val="0"/>
              </a:spcAft>
              <a:buClr>
                <a:srgbClr val="635C5B"/>
              </a:buClr>
              <a:buSzPts val="1600"/>
              <a:buChar char="•"/>
            </a:pPr>
            <a:r>
              <a:rPr lang="es-MX" sz="1600"/>
              <a:t>Por bajo desempeño alguien es removido del puesto. </a:t>
            </a:r>
            <a:endParaRPr/>
          </a:p>
          <a:p>
            <a:pPr indent="-241300" lvl="2" marL="645426" rtl="0" algn="l">
              <a:lnSpc>
                <a:spcPct val="100000"/>
              </a:lnSpc>
              <a:spcBef>
                <a:spcPts val="500"/>
              </a:spcBef>
              <a:spcAft>
                <a:spcPts val="0"/>
              </a:spcAft>
              <a:buClr>
                <a:srgbClr val="635C5B"/>
              </a:buClr>
              <a:buSzPts val="1600"/>
              <a:buNone/>
            </a:pPr>
            <a:r>
              <a:t/>
            </a:r>
            <a:endParaRPr sz="1600"/>
          </a:p>
          <a:p>
            <a:pPr indent="-342900" lvl="0" marL="342900" rtl="0" algn="l">
              <a:lnSpc>
                <a:spcPct val="100000"/>
              </a:lnSpc>
              <a:spcBef>
                <a:spcPts val="500"/>
              </a:spcBef>
              <a:spcAft>
                <a:spcPts val="0"/>
              </a:spcAft>
              <a:buClr>
                <a:srgbClr val="635C5B"/>
              </a:buClr>
              <a:buSzPts val="1600"/>
              <a:buFont typeface="Calibri"/>
              <a:buAutoNum type="alphaLcPeriod"/>
            </a:pPr>
            <a:r>
              <a:rPr b="1" lang="es-MX" sz="1600"/>
              <a:t>Incapacidad:</a:t>
            </a:r>
            <a:r>
              <a:rPr lang="es-MX" sz="1600"/>
              <a:t> En casos de que por condición de salud el/ la colaborador/a esté un mes o más fuera de la organización y por la especialización de su función, las actividades de su puesto no pueden ser absorbidas por el equipo y/o jefe inmediato.</a:t>
            </a:r>
            <a:endParaRPr/>
          </a:p>
          <a:p>
            <a:pPr indent="-241300" lvl="0" marL="342900" rtl="0" algn="l">
              <a:lnSpc>
                <a:spcPct val="100000"/>
              </a:lnSpc>
              <a:spcBef>
                <a:spcPts val="500"/>
              </a:spcBef>
              <a:spcAft>
                <a:spcPts val="0"/>
              </a:spcAft>
              <a:buClr>
                <a:srgbClr val="635C5B"/>
              </a:buClr>
              <a:buSzPts val="1600"/>
              <a:buFont typeface="Calibri"/>
              <a:buNone/>
            </a:pPr>
            <a:r>
              <a:t/>
            </a:r>
            <a:endParaRPr sz="1600"/>
          </a:p>
          <a:p>
            <a:pPr indent="-342900" lvl="0" marL="342900" rtl="0" algn="l">
              <a:lnSpc>
                <a:spcPct val="100000"/>
              </a:lnSpc>
              <a:spcBef>
                <a:spcPts val="500"/>
              </a:spcBef>
              <a:spcAft>
                <a:spcPts val="0"/>
              </a:spcAft>
              <a:buClr>
                <a:srgbClr val="635C5B"/>
              </a:buClr>
              <a:buSzPts val="1600"/>
              <a:buFont typeface="Calibri"/>
              <a:buAutoNum type="alphaLcPeriod"/>
            </a:pPr>
            <a:r>
              <a:rPr b="1" lang="es-MX" sz="1600"/>
              <a:t>Nueva Creación: </a:t>
            </a:r>
            <a:r>
              <a:rPr lang="es-MX" sz="1600"/>
              <a:t>Cuando la posición es creada por  el crecimiento del área, la organización, la carga de trabajo es excesiva y se tiene la posibilidad de sostener económicamente un puesto nuevo.</a:t>
            </a:r>
            <a:endParaRPr/>
          </a:p>
          <a:p>
            <a:pPr indent="-46310" lvl="0" marL="97110" rtl="0" algn="l">
              <a:lnSpc>
                <a:spcPct val="100000"/>
              </a:lnSpc>
              <a:spcBef>
                <a:spcPts val="500"/>
              </a:spcBef>
              <a:spcAft>
                <a:spcPts val="0"/>
              </a:spcAft>
              <a:buClr>
                <a:srgbClr val="635C5B"/>
              </a:buClr>
              <a:buSzPts val="800"/>
              <a:buNone/>
            </a:pPr>
            <a:r>
              <a:t/>
            </a:r>
            <a:endParaRPr/>
          </a:p>
        </p:txBody>
      </p:sp>
      <p:sp>
        <p:nvSpPr>
          <p:cNvPr id="195" name="Google Shape;195;p5"/>
          <p:cNvSpPr txBox="1"/>
          <p:nvPr>
            <p:ph type="title"/>
          </p:nvPr>
        </p:nvSpPr>
        <p:spPr>
          <a:xfrm>
            <a:off x="685799" y="773461"/>
            <a:ext cx="7772401" cy="274050"/>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2. ¿QUÉ DETONA UNA VACANTE?</a:t>
            </a:r>
            <a:endParaRPr/>
          </a:p>
        </p:txBody>
      </p:sp>
      <p:pic>
        <p:nvPicPr>
          <p:cNvPr descr="Potencia" id="196" name="Google Shape;196;p5"/>
          <p:cNvPicPr preferRelativeResize="0"/>
          <p:nvPr/>
        </p:nvPicPr>
        <p:blipFill rotWithShape="1">
          <a:blip r:embed="rId3">
            <a:alphaModFix/>
          </a:blip>
          <a:srcRect b="0" l="0" r="0" t="0"/>
          <a:stretch/>
        </p:blipFill>
        <p:spPr>
          <a:xfrm>
            <a:off x="7053943" y="4893578"/>
            <a:ext cx="1374111" cy="13741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6"/>
          <p:cNvSpPr txBox="1"/>
          <p:nvPr>
            <p:ph idx="1" type="body"/>
          </p:nvPr>
        </p:nvSpPr>
        <p:spPr>
          <a:xfrm>
            <a:off x="520863" y="1600200"/>
            <a:ext cx="8102276" cy="4572000"/>
          </a:xfrm>
          <a:prstGeom prst="rect">
            <a:avLst/>
          </a:prstGeom>
          <a:noFill/>
          <a:ln>
            <a:noFill/>
          </a:ln>
        </p:spPr>
        <p:txBody>
          <a:bodyPr anchorCtr="0" anchor="t" bIns="45700" lIns="45700" spcFirstLastPara="1" rIns="45700" wrap="square" tIns="45700">
            <a:normAutofit/>
          </a:bodyPr>
          <a:lstStyle/>
          <a:p>
            <a:pPr indent="-114300" lvl="0" marL="97110" rtl="0" algn="l">
              <a:lnSpc>
                <a:spcPct val="100000"/>
              </a:lnSpc>
              <a:spcBef>
                <a:spcPts val="0"/>
              </a:spcBef>
              <a:spcAft>
                <a:spcPts val="0"/>
              </a:spcAft>
              <a:buClr>
                <a:srgbClr val="635C5B"/>
              </a:buClr>
              <a:buSzPts val="1800"/>
              <a:buChar char="•"/>
            </a:pPr>
            <a:r>
              <a:rPr lang="es-MX" sz="1800"/>
              <a:t>El reclutamiento es una tarea del área de Capital Humano, pero en las organizaciones donde no existe el puesto... ¿quién podría llevar a cabo el proceso?</a:t>
            </a:r>
            <a:endParaRPr/>
          </a:p>
          <a:p>
            <a:pPr indent="0" lvl="0" marL="0" rtl="0" algn="l">
              <a:lnSpc>
                <a:spcPct val="100000"/>
              </a:lnSpc>
              <a:spcBef>
                <a:spcPts val="500"/>
              </a:spcBef>
              <a:spcAft>
                <a:spcPts val="0"/>
              </a:spcAft>
              <a:buClr>
                <a:srgbClr val="635C5B"/>
              </a:buClr>
              <a:buSzPts val="1800"/>
              <a:buNone/>
            </a:pPr>
            <a:r>
              <a:t/>
            </a:r>
            <a:endParaRPr sz="1800"/>
          </a:p>
          <a:p>
            <a:pPr indent="-114300" lvl="1" marL="288652" rtl="0" algn="l">
              <a:lnSpc>
                <a:spcPct val="100000"/>
              </a:lnSpc>
              <a:spcBef>
                <a:spcPts val="500"/>
              </a:spcBef>
              <a:spcAft>
                <a:spcPts val="0"/>
              </a:spcAft>
              <a:buClr>
                <a:srgbClr val="635C5B"/>
              </a:buClr>
              <a:buSzPts val="1800"/>
              <a:buChar char="–"/>
            </a:pPr>
            <a:r>
              <a:rPr b="1" lang="es-MX" sz="1800"/>
              <a:t>Internamente: </a:t>
            </a:r>
            <a:endParaRPr/>
          </a:p>
          <a:p>
            <a:pPr indent="-114300" lvl="6" marL="1253728" rtl="0" algn="l">
              <a:lnSpc>
                <a:spcPct val="100000"/>
              </a:lnSpc>
              <a:spcBef>
                <a:spcPts val="500"/>
              </a:spcBef>
              <a:spcAft>
                <a:spcPts val="0"/>
              </a:spcAft>
              <a:buClr>
                <a:srgbClr val="635C5B"/>
              </a:buClr>
              <a:buSzPts val="1800"/>
              <a:buChar char="•"/>
            </a:pPr>
            <a:r>
              <a:rPr lang="es-MX" sz="1800"/>
              <a:t>Nombrar a un/a responsable fijo/a del reclutamiento entre los colaboradores/as de la organización.</a:t>
            </a:r>
            <a:endParaRPr/>
          </a:p>
          <a:p>
            <a:pPr indent="-114300" lvl="6" marL="1253728" rtl="0" algn="l">
              <a:lnSpc>
                <a:spcPct val="100000"/>
              </a:lnSpc>
              <a:spcBef>
                <a:spcPts val="500"/>
              </a:spcBef>
              <a:spcAft>
                <a:spcPts val="0"/>
              </a:spcAft>
              <a:buClr>
                <a:srgbClr val="635C5B"/>
              </a:buClr>
              <a:buSzPts val="1800"/>
              <a:buChar char="•"/>
            </a:pPr>
            <a:r>
              <a:rPr lang="es-MX" sz="1800"/>
              <a:t>El jefe o la jefa directo/a de la vacante puede asumir la tarea.</a:t>
            </a:r>
            <a:endParaRPr/>
          </a:p>
          <a:p>
            <a:pPr indent="0" lvl="2" marL="399636" rtl="0" algn="l">
              <a:lnSpc>
                <a:spcPct val="100000"/>
              </a:lnSpc>
              <a:spcBef>
                <a:spcPts val="500"/>
              </a:spcBef>
              <a:spcAft>
                <a:spcPts val="0"/>
              </a:spcAft>
              <a:buClr>
                <a:srgbClr val="635C5B"/>
              </a:buClr>
              <a:buSzPts val="1800"/>
              <a:buNone/>
            </a:pPr>
            <a:r>
              <a:t/>
            </a:r>
            <a:endParaRPr sz="1800"/>
          </a:p>
          <a:p>
            <a:pPr indent="-114300" lvl="1" marL="288652" rtl="0" algn="l">
              <a:lnSpc>
                <a:spcPct val="100000"/>
              </a:lnSpc>
              <a:spcBef>
                <a:spcPts val="500"/>
              </a:spcBef>
              <a:spcAft>
                <a:spcPts val="0"/>
              </a:spcAft>
              <a:buClr>
                <a:srgbClr val="635C5B"/>
              </a:buClr>
              <a:buSzPts val="1800"/>
              <a:buChar char="–"/>
            </a:pPr>
            <a:r>
              <a:rPr b="1" lang="es-MX" sz="1800"/>
              <a:t>Con apoyo externo:</a:t>
            </a:r>
            <a:endParaRPr/>
          </a:p>
          <a:p>
            <a:pPr indent="-114300" lvl="6" marL="1253728" rtl="0" algn="l">
              <a:lnSpc>
                <a:spcPct val="100000"/>
              </a:lnSpc>
              <a:spcBef>
                <a:spcPts val="500"/>
              </a:spcBef>
              <a:spcAft>
                <a:spcPts val="0"/>
              </a:spcAft>
              <a:buClr>
                <a:srgbClr val="635C5B"/>
              </a:buClr>
              <a:buSzPts val="1800"/>
              <a:buChar char="•"/>
            </a:pPr>
            <a:r>
              <a:rPr lang="es-MX" sz="1800"/>
              <a:t>En el caso de posiciones muy especializadas que después de dos meses no se han logrado conseguir se puede acudir a agencias especializadas, buscando acuerdos pro bono por los que se emitan los recibos correspondientes de donataria autorizada.</a:t>
            </a:r>
            <a:endParaRPr sz="1800"/>
          </a:p>
          <a:p>
            <a:pPr indent="0" lvl="0" marL="0" rtl="0" algn="l">
              <a:lnSpc>
                <a:spcPct val="100000"/>
              </a:lnSpc>
              <a:spcBef>
                <a:spcPts val="500"/>
              </a:spcBef>
              <a:spcAft>
                <a:spcPts val="0"/>
              </a:spcAft>
              <a:buClr>
                <a:srgbClr val="635C5B"/>
              </a:buClr>
              <a:buSzPts val="1800"/>
              <a:buNone/>
            </a:pPr>
            <a:r>
              <a:rPr lang="es-MX" sz="1800"/>
              <a:t> </a:t>
            </a:r>
            <a:endParaRPr sz="1800"/>
          </a:p>
          <a:p>
            <a:pPr indent="-8210" lvl="0" marL="97110" rtl="0" algn="l">
              <a:lnSpc>
                <a:spcPct val="100000"/>
              </a:lnSpc>
              <a:spcBef>
                <a:spcPts val="500"/>
              </a:spcBef>
              <a:spcAft>
                <a:spcPts val="0"/>
              </a:spcAft>
              <a:buClr>
                <a:srgbClr val="635C5B"/>
              </a:buClr>
              <a:buSzPts val="1400"/>
              <a:buNone/>
            </a:pPr>
            <a:r>
              <a:t/>
            </a:r>
            <a:endParaRPr sz="1400"/>
          </a:p>
        </p:txBody>
      </p:sp>
      <p:sp>
        <p:nvSpPr>
          <p:cNvPr id="202" name="Google Shape;202;p6"/>
          <p:cNvSpPr txBox="1"/>
          <p:nvPr>
            <p:ph type="title"/>
          </p:nvPr>
        </p:nvSpPr>
        <p:spPr>
          <a:xfrm>
            <a:off x="686104" y="844952"/>
            <a:ext cx="7772401" cy="526650"/>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3. RESPONSABLE DEL RECLUTAMIENTO</a:t>
            </a:r>
            <a:endParaRPr/>
          </a:p>
        </p:txBody>
      </p:sp>
      <p:pic>
        <p:nvPicPr>
          <p:cNvPr descr="Apretón de manos" id="203" name="Google Shape;203;p6"/>
          <p:cNvPicPr preferRelativeResize="0"/>
          <p:nvPr/>
        </p:nvPicPr>
        <p:blipFill rotWithShape="1">
          <a:blip r:embed="rId3">
            <a:alphaModFix/>
          </a:blip>
          <a:srcRect b="0" l="0" r="0" t="0"/>
          <a:stretch/>
        </p:blipFill>
        <p:spPr>
          <a:xfrm>
            <a:off x="798654" y="4572002"/>
            <a:ext cx="914400" cy="914400"/>
          </a:xfrm>
          <a:prstGeom prst="rect">
            <a:avLst/>
          </a:prstGeom>
          <a:noFill/>
          <a:ln>
            <a:noFill/>
          </a:ln>
        </p:spPr>
      </p:pic>
      <p:pic>
        <p:nvPicPr>
          <p:cNvPr descr="Público de destino" id="204" name="Google Shape;204;p6"/>
          <p:cNvPicPr preferRelativeResize="0"/>
          <p:nvPr/>
        </p:nvPicPr>
        <p:blipFill rotWithShape="1">
          <a:blip r:embed="rId4">
            <a:alphaModFix/>
          </a:blip>
          <a:srcRect b="0" l="0" r="0" t="0"/>
          <a:stretch/>
        </p:blipFill>
        <p:spPr>
          <a:xfrm>
            <a:off x="686104" y="2857501"/>
            <a:ext cx="914400" cy="91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7"/>
          <p:cNvSpPr txBox="1"/>
          <p:nvPr>
            <p:ph idx="12" type="sldNum"/>
          </p:nvPr>
        </p:nvSpPr>
        <p:spPr>
          <a:xfrm>
            <a:off x="8864599" y="6549769"/>
            <a:ext cx="127001" cy="12700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chemeClr val="accent3"/>
              </a:buClr>
              <a:buSzPts val="200"/>
              <a:buFont typeface="Gill Sans"/>
              <a:buNone/>
            </a:pPr>
            <a:fld id="{00000000-1234-1234-1234-123412341234}" type="slidenum">
              <a:rPr lang="es-MX" sz="200">
                <a:solidFill>
                  <a:schemeClr val="accent3"/>
                </a:solidFill>
              </a:rPr>
              <a:t>‹#›</a:t>
            </a:fld>
            <a:endParaRPr/>
          </a:p>
        </p:txBody>
      </p:sp>
      <p:sp>
        <p:nvSpPr>
          <p:cNvPr id="210" name="Google Shape;210;p7"/>
          <p:cNvSpPr txBox="1"/>
          <p:nvPr/>
        </p:nvSpPr>
        <p:spPr>
          <a:xfrm>
            <a:off x="674657" y="426018"/>
            <a:ext cx="8000698" cy="707887"/>
          </a:xfrm>
          <a:prstGeom prst="rect">
            <a:avLst/>
          </a:prstGeom>
          <a:noFill/>
          <a:ln>
            <a:noFill/>
          </a:ln>
        </p:spPr>
        <p:txBody>
          <a:bodyPr anchorCtr="0" anchor="b" bIns="45700" lIns="45700" spcFirstLastPara="1" rIns="45700" wrap="square" tIns="45700">
            <a:normAutofit/>
          </a:bodyPr>
          <a:lstStyle/>
          <a:p>
            <a:pPr indent="0" lvl="0" marL="0" marR="0" rtl="0" algn="l">
              <a:lnSpc>
                <a:spcPct val="100000"/>
              </a:lnSpc>
              <a:spcBef>
                <a:spcPts val="0"/>
              </a:spcBef>
              <a:spcAft>
                <a:spcPts val="0"/>
              </a:spcAft>
              <a:buClr>
                <a:schemeClr val="accent2"/>
              </a:buClr>
              <a:buSzPts val="2000"/>
              <a:buFont typeface="Gill Sans"/>
              <a:buNone/>
            </a:pPr>
            <a:r>
              <a:rPr b="1" i="0" lang="es-MX" sz="2000" u="none" cap="none" strike="noStrike">
                <a:solidFill>
                  <a:schemeClr val="accent2"/>
                </a:solidFill>
                <a:latin typeface="Gill Sans"/>
                <a:ea typeface="Gill Sans"/>
                <a:cs typeface="Gill Sans"/>
                <a:sym typeface="Gill Sans"/>
              </a:rPr>
              <a:t>4. PASOS A SEGUIR EN EL RECLUTAMIENTO</a:t>
            </a:r>
            <a:endParaRPr/>
          </a:p>
        </p:txBody>
      </p:sp>
      <p:grpSp>
        <p:nvGrpSpPr>
          <p:cNvPr id="211" name="Google Shape;211;p7"/>
          <p:cNvGrpSpPr/>
          <p:nvPr/>
        </p:nvGrpSpPr>
        <p:grpSpPr>
          <a:xfrm>
            <a:off x="1322012" y="1595781"/>
            <a:ext cx="6304033" cy="4117664"/>
            <a:chOff x="4840" y="282239"/>
            <a:chExt cx="6304033" cy="4117664"/>
          </a:xfrm>
        </p:grpSpPr>
        <p:sp>
          <p:nvSpPr>
            <p:cNvPr id="212" name="Google Shape;212;p7"/>
            <p:cNvSpPr/>
            <p:nvPr/>
          </p:nvSpPr>
          <p:spPr>
            <a:xfrm>
              <a:off x="1825015" y="783112"/>
              <a:ext cx="388454" cy="91440"/>
            </a:xfrm>
            <a:custGeom>
              <a:rect b="b" l="l" r="r" t="t"/>
              <a:pathLst>
                <a:path extrusionOk="0" h="120000" w="120000">
                  <a:moveTo>
                    <a:pt x="0" y="60000"/>
                  </a:moveTo>
                  <a:lnTo>
                    <a:pt x="120000" y="60000"/>
                  </a:lnTo>
                </a:path>
              </a:pathLst>
            </a:custGeom>
            <a:noFill/>
            <a:ln cap="flat" cmpd="sng" w="9525">
              <a:solidFill>
                <a:schemeClr val="accent1"/>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txBox="1"/>
            <p:nvPr/>
          </p:nvSpPr>
          <p:spPr>
            <a:xfrm>
              <a:off x="2008765" y="826736"/>
              <a:ext cx="20952" cy="41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Gill Sans"/>
                <a:buNone/>
              </a:pPr>
              <a:r>
                <a:t/>
              </a:r>
              <a:endParaRPr b="0" i="0" sz="500" u="none" cap="none" strike="noStrike">
                <a:solidFill>
                  <a:srgbClr val="EDEDED"/>
                </a:solidFill>
                <a:latin typeface="Gill Sans"/>
                <a:ea typeface="Gill Sans"/>
                <a:cs typeface="Gill Sans"/>
                <a:sym typeface="Gill Sans"/>
              </a:endParaRPr>
            </a:p>
          </p:txBody>
        </p:sp>
        <p:sp>
          <p:nvSpPr>
            <p:cNvPr id="214" name="Google Shape;214;p7"/>
            <p:cNvSpPr/>
            <p:nvPr/>
          </p:nvSpPr>
          <p:spPr>
            <a:xfrm>
              <a:off x="4840" y="282239"/>
              <a:ext cx="1821975" cy="1093185"/>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txBox="1"/>
            <p:nvPr/>
          </p:nvSpPr>
          <p:spPr>
            <a:xfrm>
              <a:off x="4840" y="282239"/>
              <a:ext cx="1821975" cy="1093185"/>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EDEDED"/>
                </a:buClr>
                <a:buSzPts val="1600"/>
                <a:buFont typeface="Gill Sans"/>
                <a:buNone/>
              </a:pPr>
              <a:r>
                <a:rPr b="0" i="0" lang="es-MX" sz="1600" u="none" cap="none" strike="noStrike">
                  <a:solidFill>
                    <a:srgbClr val="EDEDED"/>
                  </a:solidFill>
                  <a:latin typeface="Gill Sans"/>
                  <a:ea typeface="Gill Sans"/>
                  <a:cs typeface="Gill Sans"/>
                  <a:sym typeface="Gill Sans"/>
                </a:rPr>
                <a:t>Términos de referencia y descripción de puesto</a:t>
              </a:r>
              <a:endParaRPr/>
            </a:p>
          </p:txBody>
        </p:sp>
        <p:sp>
          <p:nvSpPr>
            <p:cNvPr id="216" name="Google Shape;216;p7"/>
            <p:cNvSpPr/>
            <p:nvPr/>
          </p:nvSpPr>
          <p:spPr>
            <a:xfrm>
              <a:off x="4066044" y="783112"/>
              <a:ext cx="388454" cy="91440"/>
            </a:xfrm>
            <a:custGeom>
              <a:rect b="b" l="l" r="r" t="t"/>
              <a:pathLst>
                <a:path extrusionOk="0" h="120000" w="120000">
                  <a:moveTo>
                    <a:pt x="0" y="60000"/>
                  </a:moveTo>
                  <a:lnTo>
                    <a:pt x="120000" y="60000"/>
                  </a:lnTo>
                </a:path>
              </a:pathLst>
            </a:custGeom>
            <a:noFill/>
            <a:ln cap="flat" cmpd="sng" w="9525">
              <a:solidFill>
                <a:schemeClr val="accent1"/>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txBox="1"/>
            <p:nvPr/>
          </p:nvSpPr>
          <p:spPr>
            <a:xfrm>
              <a:off x="4249795" y="826736"/>
              <a:ext cx="20952" cy="41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Gill Sans"/>
                <a:buNone/>
              </a:pPr>
              <a:r>
                <a:t/>
              </a:r>
              <a:endParaRPr b="0" i="0" sz="500" u="none" cap="none" strike="noStrike">
                <a:solidFill>
                  <a:srgbClr val="EDEDED"/>
                </a:solidFill>
                <a:latin typeface="Gill Sans"/>
                <a:ea typeface="Gill Sans"/>
                <a:cs typeface="Gill Sans"/>
                <a:sym typeface="Gill Sans"/>
              </a:endParaRPr>
            </a:p>
          </p:txBody>
        </p:sp>
        <p:sp>
          <p:nvSpPr>
            <p:cNvPr id="218" name="Google Shape;218;p7"/>
            <p:cNvSpPr/>
            <p:nvPr/>
          </p:nvSpPr>
          <p:spPr>
            <a:xfrm>
              <a:off x="2245869" y="282239"/>
              <a:ext cx="1821975" cy="1093185"/>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txBox="1"/>
            <p:nvPr/>
          </p:nvSpPr>
          <p:spPr>
            <a:xfrm>
              <a:off x="2245869" y="282239"/>
              <a:ext cx="1821975" cy="1093185"/>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EDEDED"/>
                </a:buClr>
                <a:buSzPts val="1600"/>
                <a:buFont typeface="Gill Sans"/>
                <a:buNone/>
              </a:pPr>
              <a:r>
                <a:rPr b="0" i="0" lang="es-MX" sz="1600" u="none" cap="none" strike="noStrike">
                  <a:solidFill>
                    <a:srgbClr val="EDEDED"/>
                  </a:solidFill>
                  <a:latin typeface="Gill Sans"/>
                  <a:ea typeface="Gill Sans"/>
                  <a:cs typeface="Gill Sans"/>
                  <a:sym typeface="Gill Sans"/>
                </a:rPr>
                <a:t>Publicación de vacante</a:t>
              </a:r>
              <a:endParaRPr/>
            </a:p>
          </p:txBody>
        </p:sp>
        <p:sp>
          <p:nvSpPr>
            <p:cNvPr id="220" name="Google Shape;220;p7"/>
            <p:cNvSpPr/>
            <p:nvPr/>
          </p:nvSpPr>
          <p:spPr>
            <a:xfrm>
              <a:off x="915827" y="1373624"/>
              <a:ext cx="4482058" cy="388454"/>
            </a:xfrm>
            <a:custGeom>
              <a:rect b="b" l="l" r="r" t="t"/>
              <a:pathLst>
                <a:path extrusionOk="0" h="120000" w="120000">
                  <a:moveTo>
                    <a:pt x="120000" y="0"/>
                  </a:moveTo>
                  <a:lnTo>
                    <a:pt x="120000" y="65282"/>
                  </a:lnTo>
                  <a:lnTo>
                    <a:pt x="0" y="65282"/>
                  </a:lnTo>
                  <a:lnTo>
                    <a:pt x="0" y="120000"/>
                  </a:lnTo>
                </a:path>
              </a:pathLst>
            </a:custGeom>
            <a:noFill/>
            <a:ln cap="flat" cmpd="sng" w="9525">
              <a:solidFill>
                <a:schemeClr val="accent1"/>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txBox="1"/>
            <p:nvPr/>
          </p:nvSpPr>
          <p:spPr>
            <a:xfrm>
              <a:off x="3044316" y="1565756"/>
              <a:ext cx="225080" cy="41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Gill Sans"/>
                <a:buNone/>
              </a:pPr>
              <a:r>
                <a:t/>
              </a:r>
              <a:endParaRPr b="0" i="0" sz="500" u="none" cap="none" strike="noStrike">
                <a:solidFill>
                  <a:srgbClr val="EDEDED"/>
                </a:solidFill>
                <a:latin typeface="Gill Sans"/>
                <a:ea typeface="Gill Sans"/>
                <a:cs typeface="Gill Sans"/>
                <a:sym typeface="Gill Sans"/>
              </a:endParaRPr>
            </a:p>
          </p:txBody>
        </p:sp>
        <p:sp>
          <p:nvSpPr>
            <p:cNvPr id="222" name="Google Shape;222;p7"/>
            <p:cNvSpPr/>
            <p:nvPr/>
          </p:nvSpPr>
          <p:spPr>
            <a:xfrm>
              <a:off x="4486898" y="282239"/>
              <a:ext cx="1821975" cy="1093185"/>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txBox="1"/>
            <p:nvPr/>
          </p:nvSpPr>
          <p:spPr>
            <a:xfrm>
              <a:off x="4486898" y="282239"/>
              <a:ext cx="1821975" cy="1093185"/>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EDEDED"/>
                </a:buClr>
                <a:buSzPts val="1600"/>
                <a:buFont typeface="Gill Sans"/>
                <a:buNone/>
              </a:pPr>
              <a:r>
                <a:rPr b="0" i="0" lang="es-MX" sz="1600" u="none" cap="none" strike="noStrike">
                  <a:solidFill>
                    <a:srgbClr val="EDEDED"/>
                  </a:solidFill>
                  <a:latin typeface="Gill Sans"/>
                  <a:ea typeface="Gill Sans"/>
                  <a:cs typeface="Gill Sans"/>
                  <a:sym typeface="Gill Sans"/>
                </a:rPr>
                <a:t>Filtro de CVs</a:t>
              </a:r>
              <a:endParaRPr b="0" i="0" sz="1600" u="none" cap="none" strike="noStrike">
                <a:solidFill>
                  <a:srgbClr val="EDEDED"/>
                </a:solidFill>
                <a:latin typeface="Gill Sans"/>
                <a:ea typeface="Gill Sans"/>
                <a:cs typeface="Gill Sans"/>
                <a:sym typeface="Gill Sans"/>
              </a:endParaRPr>
            </a:p>
          </p:txBody>
        </p:sp>
        <p:sp>
          <p:nvSpPr>
            <p:cNvPr id="224" name="Google Shape;224;p7"/>
            <p:cNvSpPr/>
            <p:nvPr/>
          </p:nvSpPr>
          <p:spPr>
            <a:xfrm>
              <a:off x="1825015" y="2295351"/>
              <a:ext cx="388454" cy="91440"/>
            </a:xfrm>
            <a:custGeom>
              <a:rect b="b" l="l" r="r" t="t"/>
              <a:pathLst>
                <a:path extrusionOk="0" h="120000" w="120000">
                  <a:moveTo>
                    <a:pt x="0" y="60000"/>
                  </a:moveTo>
                  <a:lnTo>
                    <a:pt x="120000" y="60000"/>
                  </a:lnTo>
                </a:path>
              </a:pathLst>
            </a:custGeom>
            <a:noFill/>
            <a:ln cap="flat" cmpd="sng" w="9525">
              <a:solidFill>
                <a:schemeClr val="accent1"/>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txBox="1"/>
            <p:nvPr/>
          </p:nvSpPr>
          <p:spPr>
            <a:xfrm>
              <a:off x="2008765" y="2338976"/>
              <a:ext cx="20952" cy="41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Gill Sans"/>
                <a:buNone/>
              </a:pPr>
              <a:r>
                <a:t/>
              </a:r>
              <a:endParaRPr b="0" i="0" sz="500" u="none" cap="none" strike="noStrike">
                <a:solidFill>
                  <a:srgbClr val="000000"/>
                </a:solidFill>
                <a:latin typeface="Gill Sans"/>
                <a:ea typeface="Gill Sans"/>
                <a:cs typeface="Gill Sans"/>
                <a:sym typeface="Gill Sans"/>
              </a:endParaRPr>
            </a:p>
          </p:txBody>
        </p:sp>
        <p:sp>
          <p:nvSpPr>
            <p:cNvPr id="226" name="Google Shape;226;p7"/>
            <p:cNvSpPr/>
            <p:nvPr/>
          </p:nvSpPr>
          <p:spPr>
            <a:xfrm>
              <a:off x="4840" y="1794478"/>
              <a:ext cx="1821975" cy="1093185"/>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txBox="1"/>
            <p:nvPr/>
          </p:nvSpPr>
          <p:spPr>
            <a:xfrm>
              <a:off x="4840" y="1794478"/>
              <a:ext cx="1821975" cy="1093185"/>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EDEDED"/>
                </a:buClr>
                <a:buSzPts val="1600"/>
                <a:buFont typeface="Gill Sans"/>
                <a:buNone/>
              </a:pPr>
              <a:r>
                <a:rPr b="0" i="0" lang="es-MX" sz="1600" u="none" cap="none" strike="noStrike">
                  <a:solidFill>
                    <a:srgbClr val="EDEDED"/>
                  </a:solidFill>
                  <a:latin typeface="Gill Sans"/>
                  <a:ea typeface="Gill Sans"/>
                  <a:cs typeface="Gill Sans"/>
                  <a:sym typeface="Gill Sans"/>
                </a:rPr>
                <a:t>Entrevistas 1er filtro</a:t>
              </a:r>
              <a:endParaRPr b="0" i="0" sz="1600" u="none" cap="none" strike="noStrike">
                <a:solidFill>
                  <a:srgbClr val="EDEDED"/>
                </a:solidFill>
                <a:latin typeface="Gill Sans"/>
                <a:ea typeface="Gill Sans"/>
                <a:cs typeface="Gill Sans"/>
                <a:sym typeface="Gill Sans"/>
              </a:endParaRPr>
            </a:p>
          </p:txBody>
        </p:sp>
        <p:sp>
          <p:nvSpPr>
            <p:cNvPr id="228" name="Google Shape;228;p7"/>
            <p:cNvSpPr/>
            <p:nvPr/>
          </p:nvSpPr>
          <p:spPr>
            <a:xfrm>
              <a:off x="4066044" y="2295351"/>
              <a:ext cx="388454" cy="91440"/>
            </a:xfrm>
            <a:custGeom>
              <a:rect b="b" l="l" r="r" t="t"/>
              <a:pathLst>
                <a:path extrusionOk="0" h="120000" w="120000">
                  <a:moveTo>
                    <a:pt x="0" y="60000"/>
                  </a:moveTo>
                  <a:lnTo>
                    <a:pt x="120000" y="60000"/>
                  </a:lnTo>
                </a:path>
              </a:pathLst>
            </a:custGeom>
            <a:noFill/>
            <a:ln cap="flat" cmpd="sng" w="9525">
              <a:solidFill>
                <a:schemeClr val="accent1"/>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txBox="1"/>
            <p:nvPr/>
          </p:nvSpPr>
          <p:spPr>
            <a:xfrm>
              <a:off x="4249795" y="2338976"/>
              <a:ext cx="20952" cy="41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Gill Sans"/>
                <a:buNone/>
              </a:pPr>
              <a:r>
                <a:t/>
              </a:r>
              <a:endParaRPr b="0" i="0" sz="500" u="none" cap="none" strike="noStrike">
                <a:solidFill>
                  <a:srgbClr val="EDEDED"/>
                </a:solidFill>
                <a:latin typeface="Gill Sans"/>
                <a:ea typeface="Gill Sans"/>
                <a:cs typeface="Gill Sans"/>
                <a:sym typeface="Gill Sans"/>
              </a:endParaRPr>
            </a:p>
          </p:txBody>
        </p:sp>
        <p:sp>
          <p:nvSpPr>
            <p:cNvPr id="230" name="Google Shape;230;p7"/>
            <p:cNvSpPr/>
            <p:nvPr/>
          </p:nvSpPr>
          <p:spPr>
            <a:xfrm>
              <a:off x="2245869" y="1794478"/>
              <a:ext cx="1821975" cy="1093185"/>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txBox="1"/>
            <p:nvPr/>
          </p:nvSpPr>
          <p:spPr>
            <a:xfrm>
              <a:off x="2245869" y="1794478"/>
              <a:ext cx="1821975" cy="1093185"/>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EDEDED"/>
                </a:buClr>
                <a:buSzPts val="1600"/>
                <a:buFont typeface="Gill Sans"/>
                <a:buNone/>
              </a:pPr>
              <a:r>
                <a:rPr b="0" i="0" lang="es-MX" sz="1600" u="none" cap="none" strike="noStrike">
                  <a:solidFill>
                    <a:srgbClr val="EDEDED"/>
                  </a:solidFill>
                  <a:latin typeface="Gill Sans"/>
                  <a:ea typeface="Gill Sans"/>
                  <a:cs typeface="Gill Sans"/>
                  <a:sym typeface="Gill Sans"/>
                </a:rPr>
                <a:t>Entrevistas 2ndo filtro</a:t>
              </a:r>
              <a:endParaRPr/>
            </a:p>
          </p:txBody>
        </p:sp>
        <p:sp>
          <p:nvSpPr>
            <p:cNvPr id="232" name="Google Shape;232;p7"/>
            <p:cNvSpPr/>
            <p:nvPr/>
          </p:nvSpPr>
          <p:spPr>
            <a:xfrm>
              <a:off x="915827" y="2885864"/>
              <a:ext cx="4482058" cy="388454"/>
            </a:xfrm>
            <a:custGeom>
              <a:rect b="b" l="l" r="r" t="t"/>
              <a:pathLst>
                <a:path extrusionOk="0" h="120000" w="120000">
                  <a:moveTo>
                    <a:pt x="120000" y="0"/>
                  </a:moveTo>
                  <a:lnTo>
                    <a:pt x="120000" y="65282"/>
                  </a:lnTo>
                  <a:lnTo>
                    <a:pt x="0" y="65282"/>
                  </a:lnTo>
                  <a:lnTo>
                    <a:pt x="0" y="120000"/>
                  </a:lnTo>
                </a:path>
              </a:pathLst>
            </a:custGeom>
            <a:noFill/>
            <a:ln cap="flat" cmpd="sng" w="9525">
              <a:solidFill>
                <a:schemeClr val="accent1"/>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txBox="1"/>
            <p:nvPr/>
          </p:nvSpPr>
          <p:spPr>
            <a:xfrm>
              <a:off x="3044316" y="3077995"/>
              <a:ext cx="225080" cy="41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Gill Sans"/>
                <a:buNone/>
              </a:pPr>
              <a:r>
                <a:t/>
              </a:r>
              <a:endParaRPr b="0" i="0" sz="500" u="none" cap="none" strike="noStrike">
                <a:solidFill>
                  <a:srgbClr val="EDEDED"/>
                </a:solidFill>
                <a:latin typeface="Gill Sans"/>
                <a:ea typeface="Gill Sans"/>
                <a:cs typeface="Gill Sans"/>
                <a:sym typeface="Gill Sans"/>
              </a:endParaRPr>
            </a:p>
          </p:txBody>
        </p:sp>
        <p:sp>
          <p:nvSpPr>
            <p:cNvPr id="234" name="Google Shape;234;p7"/>
            <p:cNvSpPr/>
            <p:nvPr/>
          </p:nvSpPr>
          <p:spPr>
            <a:xfrm>
              <a:off x="4486898" y="1794478"/>
              <a:ext cx="1821975" cy="1093185"/>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txBox="1"/>
            <p:nvPr/>
          </p:nvSpPr>
          <p:spPr>
            <a:xfrm>
              <a:off x="4486898" y="1794478"/>
              <a:ext cx="1821975" cy="1093185"/>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EDEDED"/>
                </a:buClr>
                <a:buSzPts val="1600"/>
                <a:buFont typeface="Gill Sans"/>
                <a:buNone/>
              </a:pPr>
              <a:r>
                <a:rPr b="0" i="0" lang="es-MX" sz="1600" u="none" cap="none" strike="noStrike">
                  <a:solidFill>
                    <a:srgbClr val="EDEDED"/>
                  </a:solidFill>
                  <a:latin typeface="Gill Sans"/>
                  <a:ea typeface="Gill Sans"/>
                  <a:cs typeface="Gill Sans"/>
                  <a:sym typeface="Gill Sans"/>
                </a:rPr>
                <a:t>Entrevistas 3er filtro</a:t>
              </a:r>
              <a:endParaRPr/>
            </a:p>
          </p:txBody>
        </p:sp>
        <p:sp>
          <p:nvSpPr>
            <p:cNvPr id="236" name="Google Shape;236;p7"/>
            <p:cNvSpPr/>
            <p:nvPr/>
          </p:nvSpPr>
          <p:spPr>
            <a:xfrm>
              <a:off x="1825015" y="3807590"/>
              <a:ext cx="388454" cy="91440"/>
            </a:xfrm>
            <a:custGeom>
              <a:rect b="b" l="l" r="r" t="t"/>
              <a:pathLst>
                <a:path extrusionOk="0" h="120000" w="120000">
                  <a:moveTo>
                    <a:pt x="0" y="60000"/>
                  </a:moveTo>
                  <a:lnTo>
                    <a:pt x="120000" y="60000"/>
                  </a:lnTo>
                </a:path>
              </a:pathLst>
            </a:custGeom>
            <a:noFill/>
            <a:ln cap="flat" cmpd="sng" w="9525">
              <a:solidFill>
                <a:schemeClr val="accent1"/>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txBox="1"/>
            <p:nvPr/>
          </p:nvSpPr>
          <p:spPr>
            <a:xfrm>
              <a:off x="2008765" y="3851215"/>
              <a:ext cx="20952" cy="41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Gill Sans"/>
                <a:buNone/>
              </a:pPr>
              <a:r>
                <a:t/>
              </a:r>
              <a:endParaRPr b="0" i="0" sz="500" u="none" cap="none" strike="noStrike">
                <a:solidFill>
                  <a:srgbClr val="EDEDED"/>
                </a:solidFill>
                <a:latin typeface="Gill Sans"/>
                <a:ea typeface="Gill Sans"/>
                <a:cs typeface="Gill Sans"/>
                <a:sym typeface="Gill Sans"/>
              </a:endParaRPr>
            </a:p>
          </p:txBody>
        </p:sp>
        <p:sp>
          <p:nvSpPr>
            <p:cNvPr id="238" name="Google Shape;238;p7"/>
            <p:cNvSpPr/>
            <p:nvPr/>
          </p:nvSpPr>
          <p:spPr>
            <a:xfrm>
              <a:off x="4840" y="3306718"/>
              <a:ext cx="1821975" cy="1093185"/>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txBox="1"/>
            <p:nvPr/>
          </p:nvSpPr>
          <p:spPr>
            <a:xfrm>
              <a:off x="4840" y="3306718"/>
              <a:ext cx="1821975" cy="1093185"/>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EDEDED"/>
                </a:buClr>
                <a:buSzPts val="1600"/>
                <a:buFont typeface="Gill Sans"/>
                <a:buNone/>
              </a:pPr>
              <a:r>
                <a:rPr b="0" i="0" lang="es-MX" sz="1600" u="none" cap="none" strike="noStrike">
                  <a:solidFill>
                    <a:srgbClr val="EDEDED"/>
                  </a:solidFill>
                  <a:latin typeface="Gill Sans"/>
                  <a:ea typeface="Gill Sans"/>
                  <a:cs typeface="Gill Sans"/>
                  <a:sym typeface="Gill Sans"/>
                </a:rPr>
                <a:t>Solicitud de referencias</a:t>
              </a:r>
              <a:endParaRPr/>
            </a:p>
          </p:txBody>
        </p:sp>
        <p:sp>
          <p:nvSpPr>
            <p:cNvPr id="240" name="Google Shape;240;p7"/>
            <p:cNvSpPr/>
            <p:nvPr/>
          </p:nvSpPr>
          <p:spPr>
            <a:xfrm>
              <a:off x="4066044" y="3807590"/>
              <a:ext cx="388454" cy="91440"/>
            </a:xfrm>
            <a:custGeom>
              <a:rect b="b" l="l" r="r" t="t"/>
              <a:pathLst>
                <a:path extrusionOk="0" h="120000" w="120000">
                  <a:moveTo>
                    <a:pt x="0" y="60000"/>
                  </a:moveTo>
                  <a:lnTo>
                    <a:pt x="120000" y="60000"/>
                  </a:lnTo>
                </a:path>
              </a:pathLst>
            </a:custGeom>
            <a:noFill/>
            <a:ln cap="flat" cmpd="sng" w="9525">
              <a:solidFill>
                <a:schemeClr val="accent1"/>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txBox="1"/>
            <p:nvPr/>
          </p:nvSpPr>
          <p:spPr>
            <a:xfrm>
              <a:off x="4249795" y="3851215"/>
              <a:ext cx="20952" cy="419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Gill Sans"/>
                <a:buNone/>
              </a:pPr>
              <a:r>
                <a:t/>
              </a:r>
              <a:endParaRPr b="0" i="0" sz="500" u="none" cap="none" strike="noStrike">
                <a:solidFill>
                  <a:srgbClr val="EDEDED"/>
                </a:solidFill>
                <a:latin typeface="Gill Sans"/>
                <a:ea typeface="Gill Sans"/>
                <a:cs typeface="Gill Sans"/>
                <a:sym typeface="Gill Sans"/>
              </a:endParaRPr>
            </a:p>
          </p:txBody>
        </p:sp>
        <p:sp>
          <p:nvSpPr>
            <p:cNvPr id="242" name="Google Shape;242;p7"/>
            <p:cNvSpPr/>
            <p:nvPr/>
          </p:nvSpPr>
          <p:spPr>
            <a:xfrm>
              <a:off x="2245869" y="3306718"/>
              <a:ext cx="1821975" cy="1093185"/>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txBox="1"/>
            <p:nvPr/>
          </p:nvSpPr>
          <p:spPr>
            <a:xfrm>
              <a:off x="2245869" y="3306718"/>
              <a:ext cx="1821975" cy="1093185"/>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EDEDED"/>
                </a:buClr>
                <a:buSzPts val="1600"/>
                <a:buFont typeface="Gill Sans"/>
                <a:buNone/>
              </a:pPr>
              <a:r>
                <a:rPr b="0" i="0" lang="es-MX" sz="1600" u="none" cap="none" strike="noStrike">
                  <a:solidFill>
                    <a:srgbClr val="EDEDED"/>
                  </a:solidFill>
                  <a:latin typeface="Gill Sans"/>
                  <a:ea typeface="Gill Sans"/>
                  <a:cs typeface="Gill Sans"/>
                  <a:sym typeface="Gill Sans"/>
                </a:rPr>
                <a:t>Selección de candidat</a:t>
              </a:r>
              <a:r>
                <a:rPr lang="es-MX" sz="1600">
                  <a:solidFill>
                    <a:srgbClr val="EDEDED"/>
                  </a:solidFill>
                  <a:latin typeface="Gill Sans"/>
                  <a:ea typeface="Gill Sans"/>
                  <a:cs typeface="Gill Sans"/>
                  <a:sym typeface="Gill Sans"/>
                </a:rPr>
                <a:t>a/o </a:t>
              </a:r>
              <a:r>
                <a:rPr b="0" i="0" lang="es-MX" sz="1600" u="none" cap="none" strike="noStrike">
                  <a:solidFill>
                    <a:srgbClr val="EDEDED"/>
                  </a:solidFill>
                  <a:latin typeface="Gill Sans"/>
                  <a:ea typeface="Gill Sans"/>
                  <a:cs typeface="Gill Sans"/>
                  <a:sym typeface="Gill Sans"/>
                </a:rPr>
                <a:t>ganador/a y oferta</a:t>
              </a:r>
              <a:endParaRPr/>
            </a:p>
          </p:txBody>
        </p:sp>
        <p:sp>
          <p:nvSpPr>
            <p:cNvPr id="244" name="Google Shape;244;p7"/>
            <p:cNvSpPr/>
            <p:nvPr/>
          </p:nvSpPr>
          <p:spPr>
            <a:xfrm>
              <a:off x="4486898" y="3306718"/>
              <a:ext cx="1821975" cy="1093185"/>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txBox="1"/>
            <p:nvPr/>
          </p:nvSpPr>
          <p:spPr>
            <a:xfrm>
              <a:off x="4486898" y="3306718"/>
              <a:ext cx="1821975" cy="1093185"/>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EDEDED"/>
                </a:buClr>
                <a:buSzPts val="1600"/>
                <a:buFont typeface="Gill Sans"/>
                <a:buNone/>
              </a:pPr>
              <a:r>
                <a:rPr b="0" i="0" lang="es-MX" sz="1600" u="none" cap="none" strike="noStrike">
                  <a:solidFill>
                    <a:srgbClr val="EDEDED"/>
                  </a:solidFill>
                  <a:latin typeface="Gill Sans"/>
                  <a:ea typeface="Gill Sans"/>
                  <a:cs typeface="Gill Sans"/>
                  <a:sym typeface="Gill Sans"/>
                </a:rPr>
                <a:t>Firma de oferta e ingreso</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8"/>
          <p:cNvSpPr txBox="1"/>
          <p:nvPr>
            <p:ph idx="1" type="body"/>
          </p:nvPr>
        </p:nvSpPr>
        <p:spPr>
          <a:xfrm>
            <a:off x="1627692" y="2018932"/>
            <a:ext cx="6243094" cy="3741516"/>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635C5B"/>
              </a:buClr>
              <a:buSzPts val="1800"/>
              <a:buNone/>
            </a:pPr>
            <a:r>
              <a:t/>
            </a:r>
            <a:endParaRPr sz="1800"/>
          </a:p>
          <a:p>
            <a:pPr indent="0" lvl="0" marL="0" rtl="0" algn="l">
              <a:lnSpc>
                <a:spcPct val="100000"/>
              </a:lnSpc>
              <a:spcBef>
                <a:spcPts val="500"/>
              </a:spcBef>
              <a:spcAft>
                <a:spcPts val="0"/>
              </a:spcAft>
              <a:buClr>
                <a:srgbClr val="635C5B"/>
              </a:buClr>
              <a:buSzPts val="1800"/>
              <a:buNone/>
            </a:pPr>
            <a:r>
              <a:rPr lang="es-MX" sz="1800"/>
              <a:t>Documento que se publica en los portales de empleo con toda la información relevante de la vacante:</a:t>
            </a:r>
            <a:endParaRPr/>
          </a:p>
          <a:p>
            <a:pPr indent="0" lvl="8" marL="1542381" rtl="0" algn="l">
              <a:lnSpc>
                <a:spcPct val="100000"/>
              </a:lnSpc>
              <a:spcBef>
                <a:spcPts val="500"/>
              </a:spcBef>
              <a:spcAft>
                <a:spcPts val="0"/>
              </a:spcAft>
              <a:buClr>
                <a:srgbClr val="635C5B"/>
              </a:buClr>
              <a:buSzPts val="1800"/>
              <a:buNone/>
            </a:pPr>
            <a:r>
              <a:t/>
            </a:r>
            <a:endParaRPr sz="1800"/>
          </a:p>
          <a:p>
            <a:pPr indent="-114300" lvl="8" marL="1639491" rtl="0" algn="l">
              <a:lnSpc>
                <a:spcPct val="100000"/>
              </a:lnSpc>
              <a:spcBef>
                <a:spcPts val="500"/>
              </a:spcBef>
              <a:spcAft>
                <a:spcPts val="0"/>
              </a:spcAft>
              <a:buClr>
                <a:srgbClr val="635C5B"/>
              </a:buClr>
              <a:buSzPts val="1800"/>
              <a:buFont typeface="Gill Sans"/>
              <a:buChar char="-"/>
            </a:pPr>
            <a:r>
              <a:rPr lang="es-MX" sz="1800"/>
              <a:t>Nombre del puesto</a:t>
            </a:r>
            <a:endParaRPr/>
          </a:p>
          <a:p>
            <a:pPr indent="-114300" lvl="8" marL="1639491" rtl="0" algn="l">
              <a:lnSpc>
                <a:spcPct val="100000"/>
              </a:lnSpc>
              <a:spcBef>
                <a:spcPts val="500"/>
              </a:spcBef>
              <a:spcAft>
                <a:spcPts val="0"/>
              </a:spcAft>
              <a:buClr>
                <a:srgbClr val="635C5B"/>
              </a:buClr>
              <a:buSzPts val="1800"/>
              <a:buFont typeface="Gill Sans"/>
              <a:buChar char="-"/>
            </a:pPr>
            <a:r>
              <a:rPr lang="es-MX" sz="1800"/>
              <a:t>Horarios y lugar de trabajo</a:t>
            </a:r>
            <a:endParaRPr/>
          </a:p>
          <a:p>
            <a:pPr indent="-114300" lvl="8" marL="1639491" rtl="0" algn="l">
              <a:lnSpc>
                <a:spcPct val="100000"/>
              </a:lnSpc>
              <a:spcBef>
                <a:spcPts val="500"/>
              </a:spcBef>
              <a:spcAft>
                <a:spcPts val="0"/>
              </a:spcAft>
              <a:buClr>
                <a:srgbClr val="635C5B"/>
              </a:buClr>
              <a:buSzPts val="1800"/>
              <a:buFont typeface="Gill Sans"/>
              <a:buChar char="-"/>
            </a:pPr>
            <a:r>
              <a:rPr lang="es-MX" sz="1800"/>
              <a:t>Sueldo y prestaciones que se ofrecen</a:t>
            </a:r>
            <a:endParaRPr/>
          </a:p>
          <a:p>
            <a:pPr indent="-114300" lvl="8" marL="1639491" rtl="0" algn="l">
              <a:lnSpc>
                <a:spcPct val="100000"/>
              </a:lnSpc>
              <a:spcBef>
                <a:spcPts val="500"/>
              </a:spcBef>
              <a:spcAft>
                <a:spcPts val="0"/>
              </a:spcAft>
              <a:buClr>
                <a:srgbClr val="635C5B"/>
              </a:buClr>
              <a:buSzPts val="1800"/>
              <a:buFont typeface="Gill Sans"/>
              <a:buChar char="-"/>
            </a:pPr>
            <a:r>
              <a:rPr lang="es-MX" sz="1800"/>
              <a:t>Competencias y experiencia necesarias</a:t>
            </a:r>
            <a:endParaRPr/>
          </a:p>
          <a:p>
            <a:pPr indent="-114300" lvl="8" marL="1639491" rtl="0" algn="l">
              <a:lnSpc>
                <a:spcPct val="100000"/>
              </a:lnSpc>
              <a:spcBef>
                <a:spcPts val="500"/>
              </a:spcBef>
              <a:spcAft>
                <a:spcPts val="0"/>
              </a:spcAft>
              <a:buClr>
                <a:srgbClr val="635C5B"/>
              </a:buClr>
              <a:buSzPts val="1800"/>
              <a:buFont typeface="Gill Sans"/>
              <a:buChar char="-"/>
            </a:pPr>
            <a:r>
              <a:rPr lang="es-MX" sz="1800"/>
              <a:t>Funciones a desarrollar, etc. </a:t>
            </a:r>
            <a:endParaRPr/>
          </a:p>
          <a:p>
            <a:pPr indent="0" lvl="8" marL="1639491" rtl="0" algn="l">
              <a:lnSpc>
                <a:spcPct val="100000"/>
              </a:lnSpc>
              <a:spcBef>
                <a:spcPts val="500"/>
              </a:spcBef>
              <a:spcAft>
                <a:spcPts val="0"/>
              </a:spcAft>
              <a:buClr>
                <a:srgbClr val="635C5B"/>
              </a:buClr>
              <a:buSzPts val="1800"/>
              <a:buFont typeface="Gill Sans"/>
              <a:buNone/>
            </a:pPr>
            <a:r>
              <a:t/>
            </a:r>
            <a:endParaRPr sz="1800"/>
          </a:p>
          <a:p>
            <a:pPr indent="0" lvl="8" marL="1543050" rtl="0" algn="l">
              <a:lnSpc>
                <a:spcPct val="100000"/>
              </a:lnSpc>
              <a:spcBef>
                <a:spcPts val="500"/>
              </a:spcBef>
              <a:spcAft>
                <a:spcPts val="0"/>
              </a:spcAft>
              <a:buClr>
                <a:srgbClr val="FF0000"/>
              </a:buClr>
              <a:buSzPts val="1800"/>
              <a:buNone/>
            </a:pPr>
            <a:r>
              <a:rPr i="1" lang="es-MX" sz="1800">
                <a:solidFill>
                  <a:srgbClr val="FF0000"/>
                </a:solidFill>
              </a:rPr>
              <a:t>* ver formato ANEXO</a:t>
            </a:r>
            <a:endParaRPr/>
          </a:p>
          <a:p>
            <a:pPr indent="0" lvl="0" marL="0" rtl="0" algn="l">
              <a:lnSpc>
                <a:spcPct val="100000"/>
              </a:lnSpc>
              <a:spcBef>
                <a:spcPts val="500"/>
              </a:spcBef>
              <a:spcAft>
                <a:spcPts val="0"/>
              </a:spcAft>
              <a:buClr>
                <a:srgbClr val="635C5B"/>
              </a:buClr>
              <a:buSzPts val="1800"/>
              <a:buNone/>
            </a:pPr>
            <a:r>
              <a:t/>
            </a:r>
            <a:endParaRPr sz="1800"/>
          </a:p>
        </p:txBody>
      </p:sp>
      <p:sp>
        <p:nvSpPr>
          <p:cNvPr id="251" name="Google Shape;251;p8"/>
          <p:cNvSpPr txBox="1"/>
          <p:nvPr>
            <p:ph type="title"/>
          </p:nvPr>
        </p:nvSpPr>
        <p:spPr>
          <a:xfrm>
            <a:off x="686104" y="833377"/>
            <a:ext cx="8122230" cy="538225"/>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4.1 TÉRMINOS DE REFERENCIA Y DESCRIPCIÓN DE PUESTO</a:t>
            </a:r>
            <a:endParaRPr/>
          </a:p>
        </p:txBody>
      </p:sp>
      <p:pic>
        <p:nvPicPr>
          <p:cNvPr descr="Mercadotecnia " id="252" name="Google Shape;252;p8"/>
          <p:cNvPicPr preferRelativeResize="0"/>
          <p:nvPr/>
        </p:nvPicPr>
        <p:blipFill rotWithShape="1">
          <a:blip r:embed="rId3">
            <a:alphaModFix/>
          </a:blip>
          <a:srcRect b="0" l="0" r="0" t="0"/>
          <a:stretch/>
        </p:blipFill>
        <p:spPr>
          <a:xfrm>
            <a:off x="905718" y="3116484"/>
            <a:ext cx="2317829" cy="2317829"/>
          </a:xfrm>
          <a:prstGeom prst="rect">
            <a:avLst/>
          </a:prstGeom>
          <a:noFill/>
          <a:ln>
            <a:noFill/>
          </a:ln>
        </p:spPr>
      </p:pic>
      <p:sp>
        <p:nvSpPr>
          <p:cNvPr id="253" name="Google Shape;253;p8"/>
          <p:cNvSpPr/>
          <p:nvPr/>
        </p:nvSpPr>
        <p:spPr>
          <a:xfrm>
            <a:off x="789971" y="1655180"/>
            <a:ext cx="346951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1"/>
              </a:buClr>
              <a:buSzPts val="2000"/>
              <a:buFont typeface="Gill Sans"/>
              <a:buNone/>
            </a:pPr>
            <a:r>
              <a:rPr b="1" i="0" lang="es-MX" sz="2000" u="none" cap="none" strike="noStrike">
                <a:solidFill>
                  <a:schemeClr val="accent1"/>
                </a:solidFill>
                <a:latin typeface="Gill Sans"/>
                <a:ea typeface="Gill Sans"/>
                <a:cs typeface="Gill Sans"/>
                <a:sym typeface="Gill Sans"/>
              </a:rPr>
              <a:t>Términos de referencia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9"/>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635C5B"/>
              </a:buClr>
              <a:buSzPts val="800"/>
              <a:buNone/>
            </a:pPr>
            <a:r>
              <a:t/>
            </a:r>
            <a:endParaRPr b="1">
              <a:solidFill>
                <a:schemeClr val="accent1"/>
              </a:solidFill>
            </a:endParaRPr>
          </a:p>
          <a:p>
            <a:pPr indent="-46310" lvl="0" marL="97110" rtl="0" algn="l">
              <a:lnSpc>
                <a:spcPct val="100000"/>
              </a:lnSpc>
              <a:spcBef>
                <a:spcPts val="500"/>
              </a:spcBef>
              <a:spcAft>
                <a:spcPts val="0"/>
              </a:spcAft>
              <a:buClr>
                <a:srgbClr val="635C5B"/>
              </a:buClr>
              <a:buSzPts val="800"/>
              <a:buNone/>
            </a:pPr>
            <a:r>
              <a:t/>
            </a:r>
            <a:endParaRPr/>
          </a:p>
        </p:txBody>
      </p:sp>
      <p:sp>
        <p:nvSpPr>
          <p:cNvPr id="259" name="Google Shape;259;p9"/>
          <p:cNvSpPr txBox="1"/>
          <p:nvPr>
            <p:ph type="title"/>
          </p:nvPr>
        </p:nvSpPr>
        <p:spPr>
          <a:xfrm>
            <a:off x="685800" y="785036"/>
            <a:ext cx="7772401" cy="502648"/>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1"/>
              </a:buClr>
              <a:buSzPts val="1800"/>
              <a:buFont typeface="Gill Sans"/>
              <a:buNone/>
            </a:pPr>
            <a:r>
              <a:rPr b="1" lang="es-MX" sz="1800">
                <a:solidFill>
                  <a:schemeClr val="accent1"/>
                </a:solidFill>
              </a:rPr>
              <a:t>Descripción de puesto</a:t>
            </a:r>
            <a:endParaRPr/>
          </a:p>
        </p:txBody>
      </p:sp>
      <p:pic>
        <p:nvPicPr>
          <p:cNvPr descr="Lista de comprobación RTL" id="260" name="Google Shape;260;p9"/>
          <p:cNvPicPr preferRelativeResize="0"/>
          <p:nvPr/>
        </p:nvPicPr>
        <p:blipFill rotWithShape="1">
          <a:blip r:embed="rId3">
            <a:alphaModFix/>
          </a:blip>
          <a:srcRect b="0" l="0" r="0" t="0"/>
          <a:stretch/>
        </p:blipFill>
        <p:spPr>
          <a:xfrm>
            <a:off x="685800" y="2986268"/>
            <a:ext cx="1987952" cy="1987952"/>
          </a:xfrm>
          <a:prstGeom prst="rect">
            <a:avLst/>
          </a:prstGeom>
          <a:noFill/>
          <a:ln>
            <a:noFill/>
          </a:ln>
        </p:spPr>
      </p:pic>
      <p:sp>
        <p:nvSpPr>
          <p:cNvPr id="261" name="Google Shape;261;p9"/>
          <p:cNvSpPr txBox="1"/>
          <p:nvPr/>
        </p:nvSpPr>
        <p:spPr>
          <a:xfrm>
            <a:off x="1267428" y="1516283"/>
            <a:ext cx="7190772" cy="4247909"/>
          </a:xfrm>
          <a:prstGeom prst="rect">
            <a:avLst/>
          </a:prstGeom>
          <a:noFill/>
          <a:ln>
            <a:noFill/>
          </a:ln>
        </p:spPr>
        <p:txBody>
          <a:bodyPr anchorCtr="0" anchor="t" bIns="45700" lIns="45700" spcFirstLastPara="1" rIns="45700" wrap="square" tIns="45700">
            <a:normAutofit/>
          </a:bodyPr>
          <a:lstStyle/>
          <a:p>
            <a:pPr indent="0" lvl="0" marL="0" marR="0" rtl="0" algn="l">
              <a:lnSpc>
                <a:spcPct val="90000"/>
              </a:lnSpc>
              <a:spcBef>
                <a:spcPts val="0"/>
              </a:spcBef>
              <a:spcAft>
                <a:spcPts val="0"/>
              </a:spcAft>
              <a:buClr>
                <a:srgbClr val="635C5B"/>
              </a:buClr>
              <a:buSzPts val="1800"/>
              <a:buFont typeface="Arial"/>
              <a:buNone/>
            </a:pPr>
            <a:r>
              <a:t/>
            </a:r>
            <a:endParaRPr b="0" i="0" sz="1800" u="none" cap="none" strike="noStrike">
              <a:solidFill>
                <a:srgbClr val="635C5B"/>
              </a:solidFill>
              <a:latin typeface="Gill Sans"/>
              <a:ea typeface="Gill Sans"/>
              <a:cs typeface="Gill Sans"/>
              <a:sym typeface="Gill Sans"/>
            </a:endParaRPr>
          </a:p>
          <a:p>
            <a:pPr indent="0" lvl="0" marL="0" marR="0" rtl="0" algn="l">
              <a:lnSpc>
                <a:spcPct val="90000"/>
              </a:lnSpc>
              <a:spcBef>
                <a:spcPts val="500"/>
              </a:spcBef>
              <a:spcAft>
                <a:spcPts val="0"/>
              </a:spcAft>
              <a:buClr>
                <a:srgbClr val="635C5B"/>
              </a:buClr>
              <a:buSzPts val="1800"/>
              <a:buFont typeface="Arial"/>
              <a:buNone/>
            </a:pPr>
            <a:r>
              <a:rPr b="0" i="0" lang="es-MX" sz="1800" u="none" cap="none" strike="noStrike">
                <a:solidFill>
                  <a:srgbClr val="635C5B"/>
                </a:solidFill>
                <a:latin typeface="Gill Sans"/>
                <a:ea typeface="Gill Sans"/>
                <a:cs typeface="Gill Sans"/>
                <a:sym typeface="Gill Sans"/>
              </a:rPr>
              <a:t>Documento de uso interno por el que se define el alcance de un puesto y que sirve de base para la evaluación de desempeño. Contiene:</a:t>
            </a:r>
            <a:endParaRPr/>
          </a:p>
          <a:p>
            <a:pPr indent="0" lvl="0" marL="0" marR="0" rtl="0" algn="l">
              <a:lnSpc>
                <a:spcPct val="90000"/>
              </a:lnSpc>
              <a:spcBef>
                <a:spcPts val="500"/>
              </a:spcBef>
              <a:spcAft>
                <a:spcPts val="0"/>
              </a:spcAft>
              <a:buClr>
                <a:srgbClr val="635C5B"/>
              </a:buClr>
              <a:buSzPts val="1800"/>
              <a:buFont typeface="Arial"/>
              <a:buNone/>
            </a:pPr>
            <a:r>
              <a:t/>
            </a:r>
            <a:endParaRPr b="0" i="0" sz="1800" u="none" cap="none" strike="noStrike">
              <a:solidFill>
                <a:srgbClr val="635C5B"/>
              </a:solidFill>
              <a:latin typeface="Gill Sans"/>
              <a:ea typeface="Gill Sans"/>
              <a:cs typeface="Gill Sans"/>
              <a:sym typeface="Gill Sans"/>
            </a:endParaRPr>
          </a:p>
          <a:p>
            <a:pPr indent="0" lvl="0" marL="0" marR="0" rtl="0" algn="l">
              <a:lnSpc>
                <a:spcPct val="90000"/>
              </a:lnSpc>
              <a:spcBef>
                <a:spcPts val="500"/>
              </a:spcBef>
              <a:spcAft>
                <a:spcPts val="0"/>
              </a:spcAft>
              <a:buClr>
                <a:srgbClr val="635C5B"/>
              </a:buClr>
              <a:buSzPts val="1800"/>
              <a:buFont typeface="Arial"/>
              <a:buNone/>
            </a:pPr>
            <a:r>
              <a:t/>
            </a:r>
            <a:endParaRPr b="0" i="0" sz="1800" u="none" cap="none" strike="noStrike">
              <a:solidFill>
                <a:srgbClr val="635C5B"/>
              </a:solidFill>
              <a:latin typeface="Gill Sans"/>
              <a:ea typeface="Gill Sans"/>
              <a:cs typeface="Gill Sans"/>
              <a:sym typeface="Gill Sans"/>
            </a:endParaRPr>
          </a:p>
          <a:p>
            <a:pPr indent="0" lvl="8" marL="1542381" marR="0" rtl="0" algn="l">
              <a:lnSpc>
                <a:spcPct val="90000"/>
              </a:lnSpc>
              <a:spcBef>
                <a:spcPts val="500"/>
              </a:spcBef>
              <a:spcAft>
                <a:spcPts val="0"/>
              </a:spcAft>
              <a:buClr>
                <a:srgbClr val="635C5B"/>
              </a:buClr>
              <a:buSzPts val="1800"/>
              <a:buFont typeface="Arial"/>
              <a:buNone/>
            </a:pPr>
            <a:r>
              <a:rPr b="0" i="0" lang="es-MX" sz="1800" u="none" cap="none" strike="noStrike">
                <a:solidFill>
                  <a:srgbClr val="635C5B"/>
                </a:solidFill>
                <a:latin typeface="Gill Sans"/>
                <a:ea typeface="Gill Sans"/>
                <a:cs typeface="Gill Sans"/>
                <a:sym typeface="Gill Sans"/>
              </a:rPr>
              <a:t>-Nombre del puesto</a:t>
            </a:r>
            <a:endParaRPr/>
          </a:p>
          <a:p>
            <a:pPr indent="-114300" lvl="8" marL="1639491" marR="0" rtl="0" algn="l">
              <a:lnSpc>
                <a:spcPct val="90000"/>
              </a:lnSpc>
              <a:spcBef>
                <a:spcPts val="500"/>
              </a:spcBef>
              <a:spcAft>
                <a:spcPts val="0"/>
              </a:spcAft>
              <a:buClr>
                <a:srgbClr val="635C5B"/>
              </a:buClr>
              <a:buSzPts val="1800"/>
              <a:buFont typeface="Arial"/>
              <a:buChar char="-"/>
            </a:pPr>
            <a:r>
              <a:rPr b="0" i="0" lang="es-MX" sz="1800" u="none" cap="none" strike="noStrike">
                <a:solidFill>
                  <a:srgbClr val="635C5B"/>
                </a:solidFill>
                <a:latin typeface="Gill Sans"/>
                <a:ea typeface="Gill Sans"/>
                <a:cs typeface="Gill Sans"/>
                <a:sym typeface="Gill Sans"/>
              </a:rPr>
              <a:t>Objetivo</a:t>
            </a:r>
            <a:endParaRPr/>
          </a:p>
          <a:p>
            <a:pPr indent="-114300" lvl="8" marL="1639491" marR="0" rtl="0" algn="l">
              <a:lnSpc>
                <a:spcPct val="90000"/>
              </a:lnSpc>
              <a:spcBef>
                <a:spcPts val="500"/>
              </a:spcBef>
              <a:spcAft>
                <a:spcPts val="0"/>
              </a:spcAft>
              <a:buClr>
                <a:srgbClr val="635C5B"/>
              </a:buClr>
              <a:buSzPts val="1800"/>
              <a:buFont typeface="Arial"/>
              <a:buChar char="-"/>
            </a:pPr>
            <a:r>
              <a:rPr b="0" i="0" lang="es-MX" sz="1800" u="none" cap="none" strike="noStrike">
                <a:solidFill>
                  <a:srgbClr val="635C5B"/>
                </a:solidFill>
                <a:latin typeface="Gill Sans"/>
                <a:ea typeface="Gill Sans"/>
                <a:cs typeface="Gill Sans"/>
                <a:sym typeface="Gill Sans"/>
              </a:rPr>
              <a:t>Funciones y actividades</a:t>
            </a:r>
            <a:endParaRPr/>
          </a:p>
          <a:p>
            <a:pPr indent="-114300" lvl="8" marL="1639491" marR="0" rtl="0" algn="l">
              <a:lnSpc>
                <a:spcPct val="90000"/>
              </a:lnSpc>
              <a:spcBef>
                <a:spcPts val="500"/>
              </a:spcBef>
              <a:spcAft>
                <a:spcPts val="0"/>
              </a:spcAft>
              <a:buClr>
                <a:srgbClr val="635C5B"/>
              </a:buClr>
              <a:buSzPts val="1800"/>
              <a:buFont typeface="Arial"/>
              <a:buChar char="-"/>
            </a:pPr>
            <a:r>
              <a:rPr b="0" i="0" lang="es-MX" sz="1800" u="none" cap="none" strike="noStrike">
                <a:solidFill>
                  <a:srgbClr val="635C5B"/>
                </a:solidFill>
                <a:latin typeface="Gill Sans"/>
                <a:ea typeface="Gill Sans"/>
                <a:cs typeface="Gill Sans"/>
                <a:sym typeface="Gill Sans"/>
              </a:rPr>
              <a:t>Interacciones internas y externas</a:t>
            </a:r>
            <a:endParaRPr/>
          </a:p>
          <a:p>
            <a:pPr indent="-114300" lvl="8" marL="1639491" marR="0" rtl="0" algn="l">
              <a:lnSpc>
                <a:spcPct val="90000"/>
              </a:lnSpc>
              <a:spcBef>
                <a:spcPts val="500"/>
              </a:spcBef>
              <a:spcAft>
                <a:spcPts val="0"/>
              </a:spcAft>
              <a:buClr>
                <a:srgbClr val="635C5B"/>
              </a:buClr>
              <a:buSzPts val="1800"/>
              <a:buFont typeface="Arial"/>
              <a:buChar char="-"/>
            </a:pPr>
            <a:r>
              <a:rPr b="0" i="0" lang="es-MX" sz="1800" u="none" cap="none" strike="noStrike">
                <a:solidFill>
                  <a:srgbClr val="635C5B"/>
                </a:solidFill>
                <a:latin typeface="Gill Sans"/>
                <a:ea typeface="Gill Sans"/>
                <a:cs typeface="Gill Sans"/>
                <a:sym typeface="Gill Sans"/>
              </a:rPr>
              <a:t>Indicadores de desempeño</a:t>
            </a:r>
            <a:endParaRPr/>
          </a:p>
          <a:p>
            <a:pPr indent="-114300" lvl="8" marL="1639491" marR="0" rtl="0" algn="l">
              <a:lnSpc>
                <a:spcPct val="90000"/>
              </a:lnSpc>
              <a:spcBef>
                <a:spcPts val="500"/>
              </a:spcBef>
              <a:spcAft>
                <a:spcPts val="0"/>
              </a:spcAft>
              <a:buClr>
                <a:srgbClr val="635C5B"/>
              </a:buClr>
              <a:buSzPts val="1800"/>
              <a:buFont typeface="Arial"/>
              <a:buChar char="-"/>
            </a:pPr>
            <a:r>
              <a:rPr b="0" i="0" lang="es-MX" sz="1800" u="none" cap="none" strike="noStrike">
                <a:solidFill>
                  <a:srgbClr val="635C5B"/>
                </a:solidFill>
                <a:latin typeface="Gill Sans"/>
                <a:ea typeface="Gill Sans"/>
                <a:cs typeface="Gill Sans"/>
                <a:sym typeface="Gill Sans"/>
              </a:rPr>
              <a:t>Perfil de puesto (competencias, conocimientos, experiencia) </a:t>
            </a:r>
            <a:endParaRPr/>
          </a:p>
          <a:p>
            <a:pPr indent="0" lvl="8" marL="1639491" marR="0" rtl="0" algn="l">
              <a:lnSpc>
                <a:spcPct val="90000"/>
              </a:lnSpc>
              <a:spcBef>
                <a:spcPts val="500"/>
              </a:spcBef>
              <a:spcAft>
                <a:spcPts val="0"/>
              </a:spcAft>
              <a:buClr>
                <a:srgbClr val="635C5B"/>
              </a:buClr>
              <a:buSzPts val="1800"/>
              <a:buFont typeface="Arial"/>
              <a:buNone/>
            </a:pPr>
            <a:r>
              <a:t/>
            </a:r>
            <a:endParaRPr b="0" i="0" sz="1800" u="none" cap="none" strike="noStrike">
              <a:solidFill>
                <a:srgbClr val="635C5B"/>
              </a:solidFill>
              <a:latin typeface="Gill Sans"/>
              <a:ea typeface="Gill Sans"/>
              <a:cs typeface="Gill Sans"/>
              <a:sym typeface="Gill Sans"/>
            </a:endParaRPr>
          </a:p>
          <a:p>
            <a:pPr indent="0" lvl="8" marL="1543050" marR="0" rtl="0" algn="l">
              <a:lnSpc>
                <a:spcPct val="90000"/>
              </a:lnSpc>
              <a:spcBef>
                <a:spcPts val="500"/>
              </a:spcBef>
              <a:spcAft>
                <a:spcPts val="0"/>
              </a:spcAft>
              <a:buClr>
                <a:srgbClr val="FF0000"/>
              </a:buClr>
              <a:buSzPts val="1800"/>
              <a:buFont typeface="Arial"/>
              <a:buNone/>
            </a:pPr>
            <a:r>
              <a:rPr b="0" i="1" lang="es-MX" sz="1800" u="none" cap="none" strike="noStrike">
                <a:solidFill>
                  <a:srgbClr val="FF0000"/>
                </a:solidFill>
                <a:latin typeface="Gill Sans"/>
                <a:ea typeface="Gill Sans"/>
                <a:cs typeface="Gill Sans"/>
                <a:sym typeface="Gill Sans"/>
              </a:rPr>
              <a:t>*ver formato ANEXO</a:t>
            </a:r>
            <a:endParaRPr/>
          </a:p>
          <a:p>
            <a:pPr indent="0" lvl="0" marL="0" marR="0" rtl="0" algn="l">
              <a:lnSpc>
                <a:spcPct val="90000"/>
              </a:lnSpc>
              <a:spcBef>
                <a:spcPts val="500"/>
              </a:spcBef>
              <a:spcAft>
                <a:spcPts val="0"/>
              </a:spcAft>
              <a:buClr>
                <a:srgbClr val="635C5B"/>
              </a:buClr>
              <a:buSzPts val="1800"/>
              <a:buFont typeface="Arial"/>
              <a:buNone/>
            </a:pPr>
            <a:r>
              <a:t/>
            </a:r>
            <a:endParaRPr b="0" i="0" sz="1800" u="none" cap="none" strike="noStrike">
              <a:solidFill>
                <a:srgbClr val="635C5B"/>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4.3-Template_4.29.2016">
  <a:themeElements>
    <a:clrScheme name="4.3-Template_4.29.2016">
      <a:dk1>
        <a:srgbClr val="000000"/>
      </a:dk1>
      <a:lt1>
        <a:srgbClr val="BA0C2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3-Template_4.29.2016">
  <a:themeElements>
    <a:clrScheme name="4.3-Template_4.29.2016">
      <a:dk1>
        <a:srgbClr val="000000"/>
      </a:dk1>
      <a:lt1>
        <a:srgbClr val="FFFFF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ADD12B9AC8547ADDEB39D8078768C" ma:contentTypeVersion="223" ma:contentTypeDescription="Create a new document." ma:contentTypeScope="" ma:versionID="0a6331ce40b3413c9e35facb82c64138">
  <xsd:schema xmlns:xsd="http://www.w3.org/2001/XMLSchema" xmlns:xs="http://www.w3.org/2001/XMLSchema" xmlns:p="http://schemas.microsoft.com/office/2006/metadata/properties" xmlns:ns1="http://schemas.microsoft.com/sharepoint/v3" xmlns:ns2="f9347bd1-0b38-455a-9452-b4e67971548e" xmlns:ns3="80964fa5-9e98-4434-bf74-193e10d14e3e" targetNamespace="http://schemas.microsoft.com/office/2006/metadata/properties" ma:root="true" ma:fieldsID="2867b393a038e9aa09be141533ec7737" ns1:_="" ns2:_="" ns3:_="">
    <xsd:import namespace="http://schemas.microsoft.com/sharepoint/v3"/>
    <xsd:import namespace="f9347bd1-0b38-455a-9452-b4e67971548e"/>
    <xsd:import namespace="80964fa5-9e98-4434-bf74-193e10d14e3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_Flow_SignoffStatu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347bd1-0b38-455a-9452-b4e67971548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964fa5-9e98-4434-bf74-193e10d14e3e"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Flow_SignoffStatus xmlns="80964fa5-9e98-4434-bf74-193e10d14e3e" xsi:nil="true"/>
    <_dlc_DocId xmlns="f9347bd1-0b38-455a-9452-b4e67971548e">XTWU6KEWX26W-777071957-178549</_dlc_DocId>
    <_dlc_DocIdUrl xmlns="f9347bd1-0b38-455a-9452-b4e67971548e">
      <Url>https://socialimpact.sharepoint.com/sites/ops/q0175231600001/_layouts/15/DocIdRedir.aspx?ID=XTWU6KEWX26W-777071957-178549</Url>
      <Description>XTWU6KEWX26W-777071957-178549</Description>
    </_dlc_DocIdUrl>
  </documentManagement>
</p:properties>
</file>

<file path=customXml/itemProps1.xml><?xml version="1.0" encoding="utf-8"?>
<ds:datastoreItem xmlns:ds="http://schemas.openxmlformats.org/officeDocument/2006/customXml" ds:itemID="{A3F9DF04-1C0E-40AB-B395-F4CC70CEE677}"/>
</file>

<file path=customXml/itemProps2.xml><?xml version="1.0" encoding="utf-8"?>
<ds:datastoreItem xmlns:ds="http://schemas.openxmlformats.org/officeDocument/2006/customXml" ds:itemID="{E99E27A7-4CE3-4367-BD04-EB39ADB58FA7}"/>
</file>

<file path=customXml/itemProps3.xml><?xml version="1.0" encoding="utf-8"?>
<ds:datastoreItem xmlns:ds="http://schemas.openxmlformats.org/officeDocument/2006/customXml" ds:itemID="{41D2B658-9DF6-4AC5-BCE5-C4D0FDBB5506}"/>
</file>

<file path=customXml/itemProps4.xml><?xml version="1.0" encoding="utf-8"?>
<ds:datastoreItem xmlns:ds="http://schemas.openxmlformats.org/officeDocument/2006/customXml" ds:itemID="{1DF33F36-A8F5-4F1D-BE7D-356B8EFD1471}"/>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0x01010015DADD12B9AC8547ADDEB39D8078768C</vt:lpwstr>
  </property>
  <property fmtid="{D5CDD505-2E9C-101B-9397-08002B2CF9AE}" pid="3" name="_dlc_DocIdItemGuid">
    <vt:lpwstr>6bb1d334-5625-4218-84a1-2704fa507773</vt:lpwstr>
  </property>
</Properties>
</file>