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vml" ContentType="application/vnd.openxmlformats-officedocument.vmlDrawing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ppt/embeddings/oleObject1.bin" ContentType="application/vnd.openxmlformats-officedocument.oleObject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MUuz9oluSYsHbS3bFhmwJS2Xg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6698C8-FEEA-418C-92B3-89497BCD43C4}">
  <a:tblStyle styleId="{636698C8-FEEA-418C-92B3-89497BCD43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tableStyles" Target="tableStyles.xml"/><Relationship Id="rId21" Type="http://schemas.openxmlformats.org/officeDocument/2006/relationships/customXml" Target="../customXml/item4.xml"/><Relationship Id="rId12" Type="http://schemas.openxmlformats.org/officeDocument/2006/relationships/slide" Target="slides/slide7.xml"/><Relationship Id="rId17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font" Target="fonts/GillSans-bold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">
  <p:cSld name="Cover - Full 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rgbClr val="BA0C2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BA0C2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 rot="-5400000">
            <a:off x="10494089" y="1436283"/>
            <a:ext cx="2743200" cy="17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589" y="358445"/>
            <a:ext cx="2567368" cy="1034650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  <p:sp>
        <p:nvSpPr>
          <p:cNvPr id="96" name="Google Shape;96;p1"/>
          <p:cNvSpPr txBox="1"/>
          <p:nvPr/>
        </p:nvSpPr>
        <p:spPr>
          <a:xfrm>
            <a:off x="566904" y="31921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20"/>
              <a:buFont typeface="Gill Sans"/>
              <a:buNone/>
            </a:pPr>
            <a:r>
              <a:rPr b="0" i="0" lang="es-MX" sz="312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ELABORACIÓN DEL PLAN DE RECURSOS HUMANOS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1459051" y="25825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1" lang="es-MX" sz="2400"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1989219" y="1409769"/>
            <a:ext cx="7886700" cy="40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Objetivo del Plan de Recursos Humanos.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Presentación FODA (previamente realizado).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Definición de objetivos.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Definición de estrategias.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Asignación de responsables y prioridades,.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Matriz del Plan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AutoNum type="arabicPeriod"/>
            </a:pPr>
            <a:r>
              <a:rPr lang="es-MX" sz="2000">
                <a:latin typeface="Gill Sans"/>
                <a:ea typeface="Gill Sans"/>
                <a:cs typeface="Gill Sans"/>
                <a:sym typeface="Gill Sans"/>
              </a:rPr>
              <a:t>Reflexiones.</a:t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A2AB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93751" y="1145738"/>
            <a:ext cx="8754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 u="none" cap="none" strike="noStrike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i="0" lang="es-MX" sz="2400" u="none" cap="none" strike="noStrike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1. Objetivo del Plan de Recursos Humanos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2022438" y="2406907"/>
            <a:ext cx="8423237" cy="144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	   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</a:t>
            </a:r>
            <a:r>
              <a:rPr lang="es-MX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Definir un plan de acción a 12 meses donde se especifiquen las	                       	prioridades a trabajar, implementaciones, responsabilidades.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na"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2636" y="2672982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3"/>
          <p:cNvGraphicFramePr/>
          <p:nvPr/>
        </p:nvGraphicFramePr>
        <p:xfrm>
          <a:off x="1093751" y="4652962"/>
          <a:ext cx="9964310" cy="1320800"/>
        </p:xfrm>
        <a:graphic>
          <a:graphicData uri="http://schemas.openxmlformats.org/presentationml/2006/ole">
            <mc:AlternateContent>
              <mc:Choice Requires="v">
                <p:oleObj r:id="rId5" imgH="1320800" imgW="9964310" progId="Excel.Sheet.12" spid="_x0000_s1">
                  <p:embed/>
                </p:oleObj>
              </mc:Choice>
              <mc:Fallback>
                <p:oleObj r:id="rId6" imgH="1320800" imgW="9964310" progId="Excel.Sheet.12">
                  <p:embed/>
                  <p:pic>
                    <p:nvPicPr>
                      <p:cNvPr id="110" name="Google Shape;110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3751" y="4652962"/>
                        <a:ext cx="996431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Google Shape;111;p3"/>
          <p:cNvSpPr txBox="1"/>
          <p:nvPr/>
        </p:nvSpPr>
        <p:spPr>
          <a:xfrm>
            <a:off x="1271588" y="4173320"/>
            <a:ext cx="3831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Ejemplo de estructura de un plan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229970" y="1031984"/>
            <a:ext cx="97571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2. Reporte de diagnóstico/ análisis FODA de Recursos Humanos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17" name="Google Shape;117;p4"/>
          <p:cNvGraphicFramePr/>
          <p:nvPr/>
        </p:nvGraphicFramePr>
        <p:xfrm>
          <a:off x="1448254" y="25665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{636698C8-FEEA-418C-92B3-89497BCD43C4}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FORTALEZAS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OPORTUNIDADES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DEBILIDADES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 u="none" cap="none" strike="noStrik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AMENAZAS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8" name="Google Shape;118;p4"/>
          <p:cNvSpPr txBox="1"/>
          <p:nvPr/>
        </p:nvSpPr>
        <p:spPr>
          <a:xfrm>
            <a:off x="1229970" y="3362854"/>
            <a:ext cx="9715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MX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2797561" y="1966586"/>
            <a:ext cx="56204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1F3864"/>
                </a:solidFill>
                <a:latin typeface="Gill Sans"/>
                <a:ea typeface="Gill Sans"/>
                <a:cs typeface="Gill Sans"/>
                <a:sym typeface="Gill Sans"/>
              </a:rPr>
              <a:t>Internas                                  Externas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1974935" y="1835319"/>
            <a:ext cx="8303958" cy="2166541"/>
            <a:chOff x="0" y="561062"/>
            <a:chExt cx="8303958" cy="2166541"/>
          </a:xfrm>
        </p:grpSpPr>
        <p:sp>
          <p:nvSpPr>
            <p:cNvPr id="125" name="Google Shape;125;p5"/>
            <p:cNvSpPr/>
            <p:nvPr/>
          </p:nvSpPr>
          <p:spPr>
            <a:xfrm>
              <a:off x="0" y="811338"/>
              <a:ext cx="8303958" cy="74348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20A2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61840" y="561062"/>
              <a:ext cx="5812770" cy="363343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379577" y="578799"/>
              <a:ext cx="5777296" cy="32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MX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Objetivo</a:t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0" y="1702330"/>
              <a:ext cx="8303958" cy="102527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20A2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60375" y="1397279"/>
              <a:ext cx="5812770" cy="412081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380491" y="1417395"/>
              <a:ext cx="5772538" cy="3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MX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Dinámica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1" name="Google Shape;131;p5"/>
          <p:cNvSpPr txBox="1"/>
          <p:nvPr/>
        </p:nvSpPr>
        <p:spPr>
          <a:xfrm>
            <a:off x="1362602" y="905278"/>
            <a:ext cx="8754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3. Definición de objetivos del plan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297729" y="2175044"/>
            <a:ext cx="7981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Definir 5 objetivos para enfocarnos en el Plan 2020 – 2021 de Capital Humano.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1868065" y="2992498"/>
            <a:ext cx="85176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Cada uno escribe 5 objetivos a reforzar basados en el diagnóstico de clima.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exponen las propuestas.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eligen los más mencionados y/o se vota por los 5 objetivos ganadores.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916" y="4364168"/>
            <a:ext cx="6491997" cy="2461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1524000" y="6162806"/>
            <a:ext cx="1242742" cy="568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1242469" y="910979"/>
            <a:ext cx="8754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4. Definición de objetivos del plan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1" name="Google Shape;141;p6"/>
          <p:cNvGrpSpPr/>
          <p:nvPr/>
        </p:nvGrpSpPr>
        <p:grpSpPr>
          <a:xfrm>
            <a:off x="1944021" y="1667509"/>
            <a:ext cx="8303958" cy="2113209"/>
            <a:chOff x="0" y="587728"/>
            <a:chExt cx="8303958" cy="2113209"/>
          </a:xfrm>
        </p:grpSpPr>
        <p:sp>
          <p:nvSpPr>
            <p:cNvPr id="142" name="Google Shape;142;p6"/>
            <p:cNvSpPr/>
            <p:nvPr/>
          </p:nvSpPr>
          <p:spPr>
            <a:xfrm>
              <a:off x="0" y="838005"/>
              <a:ext cx="8303958" cy="74348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61840" y="587728"/>
              <a:ext cx="5812770" cy="363343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379577" y="605465"/>
              <a:ext cx="5777296" cy="32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MX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Objetivo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0" y="1728997"/>
              <a:ext cx="8303958" cy="9719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60375" y="1423946"/>
              <a:ext cx="5812770" cy="412081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380491" y="1444062"/>
              <a:ext cx="5772538" cy="3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MX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Dinámica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8" name="Google Shape;148;p6"/>
          <p:cNvSpPr txBox="1"/>
          <p:nvPr/>
        </p:nvSpPr>
        <p:spPr>
          <a:xfrm>
            <a:off x="2173368" y="2111315"/>
            <a:ext cx="79811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Definir entre 3 y 5 estrategias para cada objetivo del Plan de Capital Humano.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1717754" y="2883336"/>
            <a:ext cx="88183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Cada equipo hace su propuesta de estrategias pensando en su grupo particular.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 representante de cada equipo expone y los demás complementan.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 final se comparan las estrategias y se opta por las más adecuadas.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1524000" y="6162806"/>
            <a:ext cx="1242742" cy="568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9375993" y="6119537"/>
            <a:ext cx="1242742" cy="568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5557"/>
          <a:stretch/>
        </p:blipFill>
        <p:spPr>
          <a:xfrm>
            <a:off x="3369887" y="4298339"/>
            <a:ext cx="4918293" cy="231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7"/>
          <p:cNvGrpSpPr/>
          <p:nvPr/>
        </p:nvGrpSpPr>
        <p:grpSpPr>
          <a:xfrm>
            <a:off x="1974937" y="1802084"/>
            <a:ext cx="8303958" cy="2486083"/>
            <a:chOff x="0" y="401291"/>
            <a:chExt cx="8303958" cy="2486083"/>
          </a:xfrm>
        </p:grpSpPr>
        <p:sp>
          <p:nvSpPr>
            <p:cNvPr id="158" name="Google Shape;158;p7"/>
            <p:cNvSpPr/>
            <p:nvPr/>
          </p:nvSpPr>
          <p:spPr>
            <a:xfrm>
              <a:off x="0" y="651568"/>
              <a:ext cx="8303958" cy="74348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61840" y="401291"/>
              <a:ext cx="5812770" cy="363343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379577" y="419028"/>
              <a:ext cx="5777296" cy="32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ill Sans"/>
                <a:buNone/>
              </a:pPr>
              <a:r>
                <a:rPr lang="es-MX" sz="2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Objetivo</a:t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0" y="1542560"/>
              <a:ext cx="8303958" cy="134481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60375" y="1237509"/>
              <a:ext cx="5812770" cy="412081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380491" y="1257625"/>
              <a:ext cx="5772538" cy="3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19700" spcFirstLastPara="1" rIns="21970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MX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Dinámica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1416157" y="1046660"/>
            <a:ext cx="8754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5. Asignación de prioridades y responsables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2136334" y="2289570"/>
            <a:ext cx="7981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Priorizar los objetivos y las estrategias para poder calendarizarlos 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868067" y="3287847"/>
            <a:ext cx="85176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 equipos enumerarán tanto los objetivos como cada una de las estrategias.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leen las prioridades y en común acuerdo se asigna la numeración final.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MX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propone un responsable.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1524000" y="6162806"/>
            <a:ext cx="7690981" cy="568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4794" y="4652330"/>
            <a:ext cx="4310503" cy="203241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8"/>
          <p:cNvGraphicFramePr/>
          <p:nvPr/>
        </p:nvGraphicFramePr>
        <p:xfrm>
          <a:off x="1229788" y="20771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{636698C8-FEEA-418C-92B3-89497BCD43C4}</a:tableStyleId>
              </a:tblPr>
              <a:tblGrid>
                <a:gridCol w="1584800"/>
                <a:gridCol w="2664550"/>
                <a:gridCol w="2298825"/>
                <a:gridCol w="1904350"/>
                <a:gridCol w="890825"/>
              </a:tblGrid>
              <a:tr h="497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Objetivo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Estrategia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Actividad/ Entregable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Responsable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Fecha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</a:tr>
              <a:tr h="284500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4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88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4" name="Google Shape;174;p8"/>
          <p:cNvSpPr txBox="1"/>
          <p:nvPr/>
        </p:nvSpPr>
        <p:spPr>
          <a:xfrm>
            <a:off x="1523999" y="988377"/>
            <a:ext cx="8754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6. Matriz del Plan</a:t>
            </a:r>
            <a:endParaRPr b="1" sz="2000">
              <a:solidFill>
                <a:srgbClr val="867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11528" t="0"/>
          <a:stretch/>
        </p:blipFill>
        <p:spPr>
          <a:xfrm>
            <a:off x="1304245" y="1605529"/>
            <a:ext cx="9138557" cy="491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1006923" y="1001475"/>
            <a:ext cx="334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867870"/>
                </a:solidFill>
                <a:latin typeface="Gill Sans"/>
                <a:ea typeface="Gill Sans"/>
                <a:cs typeface="Gill Sans"/>
                <a:sym typeface="Gill Sans"/>
              </a:rPr>
              <a:t>7. Reflexiones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ADD12B9AC8547ADDEB39D8078768C" ma:contentTypeVersion="223" ma:contentTypeDescription="Create a new document." ma:contentTypeScope="" ma:versionID="0a6331ce40b3413c9e35facb82c64138">
  <xsd:schema xmlns:xsd="http://www.w3.org/2001/XMLSchema" xmlns:xs="http://www.w3.org/2001/XMLSchema" xmlns:p="http://schemas.microsoft.com/office/2006/metadata/properties" xmlns:ns1="http://schemas.microsoft.com/sharepoint/v3" xmlns:ns2="f9347bd1-0b38-455a-9452-b4e67971548e" xmlns:ns3="80964fa5-9e98-4434-bf74-193e10d14e3e" targetNamespace="http://schemas.microsoft.com/office/2006/metadata/properties" ma:root="true" ma:fieldsID="2867b393a038e9aa09be141533ec7737" ns1:_="" ns2:_="" ns3:_="">
    <xsd:import namespace="http://schemas.microsoft.com/sharepoint/v3"/>
    <xsd:import namespace="f9347bd1-0b38-455a-9452-b4e67971548e"/>
    <xsd:import namespace="80964fa5-9e98-4434-bf74-193e10d14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47bd1-0b38-455a-9452-b4e6797154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64fa5-9e98-4434-bf74-193e10d14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Flow_SignoffStatus xmlns="80964fa5-9e98-4434-bf74-193e10d14e3e" xsi:nil="true"/>
    <_dlc_DocId xmlns="f9347bd1-0b38-455a-9452-b4e67971548e">XTWU6KEWX26W-777071957-178527</_dlc_DocId>
    <_dlc_DocIdUrl xmlns="f9347bd1-0b38-455a-9452-b4e67971548e">
      <Url>https://socialimpact.sharepoint.com/sites/ops/q0175231600001/_layouts/15/DocIdRedir.aspx?ID=XTWU6KEWX26W-777071957-178527</Url>
      <Description>XTWU6KEWX26W-777071957-178527</Description>
    </_dlc_DocIdUrl>
  </documentManagement>
</p:properties>
</file>

<file path=customXml/itemProps1.xml><?xml version="1.0" encoding="utf-8"?>
<ds:datastoreItem xmlns:ds="http://schemas.openxmlformats.org/officeDocument/2006/customXml" ds:itemID="{EC5AABFA-CED8-434F-A813-4264EDD2FB96}"/>
</file>

<file path=customXml/itemProps2.xml><?xml version="1.0" encoding="utf-8"?>
<ds:datastoreItem xmlns:ds="http://schemas.openxmlformats.org/officeDocument/2006/customXml" ds:itemID="{325CCC73-446F-4136-B7AC-AF7BA0F24FF8}"/>
</file>

<file path=customXml/itemProps3.xml><?xml version="1.0" encoding="utf-8"?>
<ds:datastoreItem xmlns:ds="http://schemas.openxmlformats.org/officeDocument/2006/customXml" ds:itemID="{D0CF63C3-7635-4CF4-8143-0AE22165DB94}"/>
</file>

<file path=customXml/itemProps4.xml><?xml version="1.0" encoding="utf-8"?>
<ds:datastoreItem xmlns:ds="http://schemas.openxmlformats.org/officeDocument/2006/customXml" ds:itemID="{4F5AD49B-BAD5-4030-AFF4-24E33517039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terms:created xsi:type="dcterms:W3CDTF">2020-01-15T19:06:39Z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0x01010015DADD12B9AC8547ADDEB39D8078768C</vt:lpwstr>
  </property>
  <property fmtid="{D5CDD505-2E9C-101B-9397-08002B2CF9AE}" pid="3" name="_dlc_DocIdItemGuid">
    <vt:lpwstr>de446bb3-8f7c-4633-848b-7f21996c5b44</vt:lpwstr>
  </property>
</Properties>
</file>