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Gill Sans"/>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NUiA6CEQM9wwdXFq0to+ZrBx9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customschemas.google.com/relationships/presentationmetadata" Target="metadata"/><Relationship Id="rId3" Type="http://schemas.openxmlformats.org/officeDocument/2006/relationships/slideMaster" Target="slideMasters/slideMaster1.xml"/><Relationship Id="rId21"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GillSans-bold.fntdata"/><Relationship Id="rId2" Type="http://schemas.openxmlformats.org/officeDocument/2006/relationships/presProps" Target="presProps.xml"/><Relationship Id="rId16" Type="http://schemas.openxmlformats.org/officeDocument/2006/relationships/font" Target="fonts/GillSans-regular.fntdata"/><Relationship Id="rId20"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type="tx">
  <p:cSld name="TITLE_AND_BODY">
    <p:bg>
      <p:bgPr>
        <a:solidFill>
          <a:schemeClr val="accent2"/>
        </a:solidFill>
      </p:bgPr>
    </p:bg>
    <p:spTree>
      <p:nvGrpSpPr>
        <p:cNvPr id="10" name="Shape 10"/>
        <p:cNvGrpSpPr/>
        <p:nvPr/>
      </p:nvGrpSpPr>
      <p:grpSpPr>
        <a:xfrm>
          <a:off x="0" y="0"/>
          <a:ext cx="0" cy="0"/>
          <a:chOff x="0" y="0"/>
          <a:chExt cx="0" cy="0"/>
        </a:xfrm>
      </p:grpSpPr>
      <p:pic>
        <p:nvPicPr>
          <p:cNvPr descr="Picture 6" id="11" name="Google Shape;11;p13"/>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12" name="Google Shape;12;p1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3" name="Google Shape;13;p13"/>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4" name="Google Shape;14;p13"/>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15" name="Google Shape;15;p13"/>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bg>
      <p:bgPr>
        <a:solidFill>
          <a:srgbClr val="FFFFFF"/>
        </a:solidFill>
      </p:bgPr>
    </p:bg>
    <p:spTree>
      <p:nvGrpSpPr>
        <p:cNvPr id="62" name="Shape 62"/>
        <p:cNvGrpSpPr/>
        <p:nvPr/>
      </p:nvGrpSpPr>
      <p:grpSpPr>
        <a:xfrm>
          <a:off x="0" y="0"/>
          <a:ext cx="0" cy="0"/>
          <a:chOff x="0" y="0"/>
          <a:chExt cx="0" cy="0"/>
        </a:xfrm>
      </p:grpSpPr>
      <p:sp>
        <p:nvSpPr>
          <p:cNvPr id="63" name="Google Shape;63;p22"/>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4" name="Google Shape;64;p2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5" name="Google Shape;65;p2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rgbClr val="FFFFFF"/>
        </a:solidFill>
      </p:bgPr>
    </p:bg>
    <p:spTree>
      <p:nvGrpSpPr>
        <p:cNvPr id="66" name="Shape 66"/>
        <p:cNvGrpSpPr/>
        <p:nvPr/>
      </p:nvGrpSpPr>
      <p:grpSpPr>
        <a:xfrm>
          <a:off x="0" y="0"/>
          <a:ext cx="0" cy="0"/>
          <a:chOff x="0" y="0"/>
          <a:chExt cx="0" cy="0"/>
        </a:xfrm>
      </p:grpSpPr>
      <p:sp>
        <p:nvSpPr>
          <p:cNvPr id="67" name="Google Shape;67;p23"/>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8" name="Google Shape;68;p23"/>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9" name="Google Shape;69;p2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rgbClr val="FFFFFF"/>
        </a:solidFill>
      </p:bgPr>
    </p:bg>
    <p:spTree>
      <p:nvGrpSpPr>
        <p:cNvPr id="70" name="Shape 70"/>
        <p:cNvGrpSpPr/>
        <p:nvPr/>
      </p:nvGrpSpPr>
      <p:grpSpPr>
        <a:xfrm>
          <a:off x="0" y="0"/>
          <a:ext cx="0" cy="0"/>
          <a:chOff x="0" y="0"/>
          <a:chExt cx="0" cy="0"/>
        </a:xfrm>
      </p:grpSpPr>
      <p:sp>
        <p:nvSpPr>
          <p:cNvPr id="71" name="Google Shape;71;p24"/>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2" name="Google Shape;72;p24"/>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73" name="Google Shape;73;p2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4" name="Google Shape;74;p2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75" name="Google Shape;75;p24"/>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rgbClr val="FFFFFF"/>
        </a:solidFill>
      </p:bgPr>
    </p:bg>
    <p:spTree>
      <p:nvGrpSpPr>
        <p:cNvPr id="76" name="Shape 76"/>
        <p:cNvGrpSpPr/>
        <p:nvPr/>
      </p:nvGrpSpPr>
      <p:grpSpPr>
        <a:xfrm>
          <a:off x="0" y="0"/>
          <a:ext cx="0" cy="0"/>
          <a:chOff x="0" y="0"/>
          <a:chExt cx="0" cy="0"/>
        </a:xfrm>
      </p:grpSpPr>
      <p:sp>
        <p:nvSpPr>
          <p:cNvPr id="77" name="Google Shape;77;p25"/>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8" name="Google Shape;78;p2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9" name="Google Shape;79;p25"/>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0" name="Google Shape;80;p25"/>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81" name="Google Shape;81;p25"/>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rgbClr val="FFFFFF"/>
        </a:solidFill>
      </p:bgPr>
    </p:bg>
    <p:spTree>
      <p:nvGrpSpPr>
        <p:cNvPr id="82" name="Shape 82"/>
        <p:cNvGrpSpPr/>
        <p:nvPr/>
      </p:nvGrpSpPr>
      <p:grpSpPr>
        <a:xfrm>
          <a:off x="0" y="0"/>
          <a:ext cx="0" cy="0"/>
          <a:chOff x="0" y="0"/>
          <a:chExt cx="0" cy="0"/>
        </a:xfrm>
      </p:grpSpPr>
      <p:sp>
        <p:nvSpPr>
          <p:cNvPr id="83" name="Google Shape;83;p26"/>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4" name="Google Shape;84;p2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85" name="Google Shape;85;p26"/>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6" name="Google Shape;86;p26"/>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87" name="Shape 87"/>
        <p:cNvGrpSpPr/>
        <p:nvPr/>
      </p:nvGrpSpPr>
      <p:grpSpPr>
        <a:xfrm>
          <a:off x="0" y="0"/>
          <a:ext cx="0" cy="0"/>
          <a:chOff x="0" y="0"/>
          <a:chExt cx="0" cy="0"/>
        </a:xfrm>
      </p:grpSpPr>
      <p:pic>
        <p:nvPicPr>
          <p:cNvPr descr="Picture Placeholder 9" id="88" name="Google Shape;88;p27"/>
          <p:cNvPicPr preferRelativeResize="0"/>
          <p:nvPr/>
        </p:nvPicPr>
        <p:blipFill rotWithShape="1">
          <a:blip r:embed="rId2">
            <a:alphaModFix/>
          </a:blip>
          <a:srcRect b="0" l="0" r="0" t="0"/>
          <a:stretch/>
        </p:blipFill>
        <p:spPr>
          <a:xfrm>
            <a:off x="152400" y="127003"/>
            <a:ext cx="8839200" cy="6578604"/>
          </a:xfrm>
          <a:prstGeom prst="rect">
            <a:avLst/>
          </a:prstGeom>
          <a:noFill/>
          <a:ln>
            <a:noFill/>
          </a:ln>
        </p:spPr>
      </p:pic>
      <p:sp>
        <p:nvSpPr>
          <p:cNvPr id="89" name="Google Shape;89;p27"/>
          <p:cNvSpPr txBox="1"/>
          <p:nvPr>
            <p:ph idx="1"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90" name="Google Shape;90;p27"/>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8" id="91" name="Google Shape;91;p27"/>
          <p:cNvPicPr preferRelativeResize="0"/>
          <p:nvPr/>
        </p:nvPicPr>
        <p:blipFill rotWithShape="1">
          <a:blip r:embed="rId3">
            <a:alphaModFix/>
          </a:blip>
          <a:srcRect b="0" l="0" r="0" t="0"/>
          <a:stretch/>
        </p:blipFill>
        <p:spPr>
          <a:xfrm>
            <a:off x="685800" y="5943600"/>
            <a:ext cx="1536971" cy="457200"/>
          </a:xfrm>
          <a:prstGeom prst="rect">
            <a:avLst/>
          </a:prstGeom>
          <a:noFill/>
          <a:ln>
            <a:noFill/>
          </a:ln>
        </p:spPr>
      </p:pic>
      <p:cxnSp>
        <p:nvCxnSpPr>
          <p:cNvPr id="92" name="Google Shape;92;p27"/>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chemeClr val="accent1"/>
        </a:solidFill>
      </p:bgPr>
    </p:bg>
    <p:spTree>
      <p:nvGrpSpPr>
        <p:cNvPr id="93" name="Shape 93"/>
        <p:cNvGrpSpPr/>
        <p:nvPr/>
      </p:nvGrpSpPr>
      <p:grpSpPr>
        <a:xfrm>
          <a:off x="0" y="0"/>
          <a:ext cx="0" cy="0"/>
          <a:chOff x="0" y="0"/>
          <a:chExt cx="0" cy="0"/>
        </a:xfrm>
      </p:grpSpPr>
      <p:pic>
        <p:nvPicPr>
          <p:cNvPr descr="Picture 6" id="94" name="Google Shape;94;p28"/>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95" name="Google Shape;95;p2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96" name="Google Shape;96;p28"/>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97" name="Google Shape;97;p28"/>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98" name="Google Shape;98;p28"/>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bg>
      <p:bgPr>
        <a:solidFill>
          <a:schemeClr val="accent1"/>
        </a:solidFill>
      </p:bgPr>
    </p:bg>
    <p:spTree>
      <p:nvGrpSpPr>
        <p:cNvPr id="99" name="Shape 99"/>
        <p:cNvGrpSpPr/>
        <p:nvPr/>
      </p:nvGrpSpPr>
      <p:grpSpPr>
        <a:xfrm>
          <a:off x="0" y="0"/>
          <a:ext cx="0" cy="0"/>
          <a:chOff x="0" y="0"/>
          <a:chExt cx="0" cy="0"/>
        </a:xfrm>
      </p:grpSpPr>
      <p:sp>
        <p:nvSpPr>
          <p:cNvPr id="100" name="Google Shape;100;p29"/>
          <p:cNvSpPr txBox="1"/>
          <p:nvPr>
            <p:ph type="title"/>
          </p:nvPr>
        </p:nvSpPr>
        <p:spPr>
          <a:xfrm>
            <a:off x="1143000" y="827785"/>
            <a:ext cx="5486400" cy="300083"/>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01" name="Google Shape;101;p29"/>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5" id="102" name="Google Shape;102;p29"/>
          <p:cNvPicPr preferRelativeResize="0"/>
          <p:nvPr/>
        </p:nvPicPr>
        <p:blipFill rotWithShape="1">
          <a:blip r:embed="rId2">
            <a:alphaModFix/>
          </a:blip>
          <a:srcRect b="0" l="0" r="0" t="0"/>
          <a:stretch/>
        </p:blipFill>
        <p:spPr>
          <a:xfrm>
            <a:off x="685800" y="5943600"/>
            <a:ext cx="1536971" cy="457200"/>
          </a:xfrm>
          <a:prstGeom prst="rect">
            <a:avLst/>
          </a:prstGeom>
          <a:noFill/>
          <a:ln>
            <a:noFill/>
          </a:ln>
        </p:spPr>
      </p:pic>
      <p:cxnSp>
        <p:nvCxnSpPr>
          <p:cNvPr id="103" name="Google Shape;103;p29"/>
          <p:cNvCxnSpPr/>
          <p:nvPr/>
        </p:nvCxnSpPr>
        <p:spPr>
          <a:xfrm>
            <a:off x="746759" y="9906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04" name="Shape 104"/>
        <p:cNvGrpSpPr/>
        <p:nvPr/>
      </p:nvGrpSpPr>
      <p:grpSpPr>
        <a:xfrm>
          <a:off x="0" y="0"/>
          <a:ext cx="0" cy="0"/>
          <a:chOff x="0" y="0"/>
          <a:chExt cx="0" cy="0"/>
        </a:xfrm>
      </p:grpSpPr>
      <p:sp>
        <p:nvSpPr>
          <p:cNvPr id="105" name="Google Shape;105;p30"/>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06" name="Google Shape;106;p3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07" name="Google Shape;107;p3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08" name="Shape 108"/>
        <p:cNvGrpSpPr/>
        <p:nvPr/>
      </p:nvGrpSpPr>
      <p:grpSpPr>
        <a:xfrm>
          <a:off x="0" y="0"/>
          <a:ext cx="0" cy="0"/>
          <a:chOff x="0" y="0"/>
          <a:chExt cx="0" cy="0"/>
        </a:xfrm>
      </p:grpSpPr>
      <p:sp>
        <p:nvSpPr>
          <p:cNvPr id="109" name="Google Shape;109;p31"/>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0" name="Google Shape;110;p31"/>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1" name="Google Shape;111;p3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spTree>
      <p:nvGrpSpPr>
        <p:cNvPr id="16" name="Shape 16"/>
        <p:cNvGrpSpPr/>
        <p:nvPr/>
      </p:nvGrpSpPr>
      <p:grpSpPr>
        <a:xfrm>
          <a:off x="0" y="0"/>
          <a:ext cx="0" cy="0"/>
          <a:chOff x="0" y="0"/>
          <a:chExt cx="0" cy="0"/>
        </a:xfrm>
      </p:grpSpPr>
      <p:sp>
        <p:nvSpPr>
          <p:cNvPr id="17" name="Google Shape;17;p14"/>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8" name="Google Shape;18;p1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9" name="Google Shape;19;p1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12" name="Shape 112"/>
        <p:cNvGrpSpPr/>
        <p:nvPr/>
      </p:nvGrpSpPr>
      <p:grpSpPr>
        <a:xfrm>
          <a:off x="0" y="0"/>
          <a:ext cx="0" cy="0"/>
          <a:chOff x="0" y="0"/>
          <a:chExt cx="0" cy="0"/>
        </a:xfrm>
      </p:grpSpPr>
      <p:sp>
        <p:nvSpPr>
          <p:cNvPr id="113" name="Google Shape;113;p32"/>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4" name="Google Shape;114;p3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5" name="Google Shape;115;p3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16" name="Shape 116"/>
        <p:cNvGrpSpPr/>
        <p:nvPr/>
      </p:nvGrpSpPr>
      <p:grpSpPr>
        <a:xfrm>
          <a:off x="0" y="0"/>
          <a:ext cx="0" cy="0"/>
          <a:chOff x="0" y="0"/>
          <a:chExt cx="0" cy="0"/>
        </a:xfrm>
      </p:grpSpPr>
      <p:sp>
        <p:nvSpPr>
          <p:cNvPr id="117" name="Google Shape;117;p33"/>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18" name="Google Shape;118;p33"/>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9" name="Google Shape;119;p3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0" name="Google Shape;120;p3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21" name="Shape 121"/>
        <p:cNvGrpSpPr/>
        <p:nvPr/>
      </p:nvGrpSpPr>
      <p:grpSpPr>
        <a:xfrm>
          <a:off x="0" y="0"/>
          <a:ext cx="0" cy="0"/>
          <a:chOff x="0" y="0"/>
          <a:chExt cx="0" cy="0"/>
        </a:xfrm>
      </p:grpSpPr>
      <p:sp>
        <p:nvSpPr>
          <p:cNvPr id="122" name="Google Shape;122;p34"/>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3" name="Google Shape;123;p3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4" name="Google Shape;124;p34"/>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25" name="Google Shape;125;p34"/>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26" name="Google Shape;126;p34"/>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27" name="Shape 127"/>
        <p:cNvGrpSpPr/>
        <p:nvPr/>
      </p:nvGrpSpPr>
      <p:grpSpPr>
        <a:xfrm>
          <a:off x="0" y="0"/>
          <a:ext cx="0" cy="0"/>
          <a:chOff x="0" y="0"/>
          <a:chExt cx="0" cy="0"/>
        </a:xfrm>
      </p:grpSpPr>
      <p:sp>
        <p:nvSpPr>
          <p:cNvPr id="128" name="Google Shape;128;p35"/>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9" name="Google Shape;129;p3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0" name="Google Shape;130;p35"/>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1" name="Google Shape;131;p35"/>
          <p:cNvSpPr txBox="1"/>
          <p:nvPr>
            <p:ph type="title"/>
          </p:nvPr>
        </p:nvSpPr>
        <p:spPr>
          <a:xfrm>
            <a:off x="4877103" y="3651860"/>
            <a:ext cx="38858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rgbClr val="FFFFFF"/>
        </a:solidFill>
      </p:bgPr>
    </p:bg>
    <p:spTree>
      <p:nvGrpSpPr>
        <p:cNvPr id="132" name="Shape 132"/>
        <p:cNvGrpSpPr/>
        <p:nvPr/>
      </p:nvGrpSpPr>
      <p:grpSpPr>
        <a:xfrm>
          <a:off x="0" y="0"/>
          <a:ext cx="0" cy="0"/>
          <a:chOff x="0" y="0"/>
          <a:chExt cx="0" cy="0"/>
        </a:xfrm>
      </p:grpSpPr>
      <p:sp>
        <p:nvSpPr>
          <p:cNvPr id="133" name="Google Shape;133;p36"/>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4" name="Google Shape;134;p3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5" name="Google Shape;135;p3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rgbClr val="FFFFFF"/>
        </a:solidFill>
      </p:bgPr>
    </p:bg>
    <p:spTree>
      <p:nvGrpSpPr>
        <p:cNvPr id="136" name="Shape 136"/>
        <p:cNvGrpSpPr/>
        <p:nvPr/>
      </p:nvGrpSpPr>
      <p:grpSpPr>
        <a:xfrm>
          <a:off x="0" y="0"/>
          <a:ext cx="0" cy="0"/>
          <a:chOff x="0" y="0"/>
          <a:chExt cx="0" cy="0"/>
        </a:xfrm>
      </p:grpSpPr>
      <p:sp>
        <p:nvSpPr>
          <p:cNvPr id="137" name="Google Shape;137;p37"/>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8" name="Google Shape;138;p3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9" name="Google Shape;139;p3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rgbClr val="FFFFFF"/>
        </a:solidFill>
      </p:bgPr>
    </p:bg>
    <p:spTree>
      <p:nvGrpSpPr>
        <p:cNvPr id="140" name="Shape 140"/>
        <p:cNvGrpSpPr/>
        <p:nvPr/>
      </p:nvGrpSpPr>
      <p:grpSpPr>
        <a:xfrm>
          <a:off x="0" y="0"/>
          <a:ext cx="0" cy="0"/>
          <a:chOff x="0" y="0"/>
          <a:chExt cx="0" cy="0"/>
        </a:xfrm>
      </p:grpSpPr>
      <p:sp>
        <p:nvSpPr>
          <p:cNvPr id="141" name="Google Shape;141;p38"/>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2" name="Google Shape;142;p38"/>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43" name="Google Shape;143;p3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rgbClr val="FFFFFF"/>
        </a:solidFill>
      </p:bgPr>
    </p:bg>
    <p:spTree>
      <p:nvGrpSpPr>
        <p:cNvPr id="144" name="Shape 144"/>
        <p:cNvGrpSpPr/>
        <p:nvPr/>
      </p:nvGrpSpPr>
      <p:grpSpPr>
        <a:xfrm>
          <a:off x="0" y="0"/>
          <a:ext cx="0" cy="0"/>
          <a:chOff x="0" y="0"/>
          <a:chExt cx="0" cy="0"/>
        </a:xfrm>
      </p:grpSpPr>
      <p:sp>
        <p:nvSpPr>
          <p:cNvPr id="145" name="Google Shape;145;p39"/>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46" name="Google Shape;146;p39"/>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7" name="Google Shape;147;p3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48" name="Google Shape;148;p3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rgbClr val="FFFFFF"/>
        </a:solidFill>
      </p:bgPr>
    </p:bg>
    <p:spTree>
      <p:nvGrpSpPr>
        <p:cNvPr id="149" name="Shape 149"/>
        <p:cNvGrpSpPr/>
        <p:nvPr/>
      </p:nvGrpSpPr>
      <p:grpSpPr>
        <a:xfrm>
          <a:off x="0" y="0"/>
          <a:ext cx="0" cy="0"/>
          <a:chOff x="0" y="0"/>
          <a:chExt cx="0" cy="0"/>
        </a:xfrm>
      </p:grpSpPr>
      <p:sp>
        <p:nvSpPr>
          <p:cNvPr id="150" name="Google Shape;150;p40"/>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1" name="Google Shape;151;p4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52" name="Google Shape;152;p40"/>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3" name="Google Shape;153;p40"/>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54" name="Google Shape;154;p40"/>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rgbClr val="FFFFFF"/>
        </a:solidFill>
      </p:bgPr>
    </p:bg>
    <p:spTree>
      <p:nvGrpSpPr>
        <p:cNvPr id="155" name="Shape 155"/>
        <p:cNvGrpSpPr/>
        <p:nvPr/>
      </p:nvGrpSpPr>
      <p:grpSpPr>
        <a:xfrm>
          <a:off x="0" y="0"/>
          <a:ext cx="0" cy="0"/>
          <a:chOff x="0" y="0"/>
          <a:chExt cx="0" cy="0"/>
        </a:xfrm>
      </p:grpSpPr>
      <p:sp>
        <p:nvSpPr>
          <p:cNvPr id="156" name="Google Shape;156;p41"/>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7" name="Google Shape;157;p4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58" name="Google Shape;158;p41"/>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9" name="Google Shape;159;p41"/>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type="title">
  <p:cSld name="TITLE">
    <p:bg>
      <p:bgPr>
        <a:solidFill>
          <a:srgbClr val="000000"/>
        </a:solidFill>
      </p:bgPr>
    </p:bg>
    <p:spTree>
      <p:nvGrpSpPr>
        <p:cNvPr id="20" name="Shape 20"/>
        <p:cNvGrpSpPr/>
        <p:nvPr/>
      </p:nvGrpSpPr>
      <p:grpSpPr>
        <a:xfrm>
          <a:off x="0" y="0"/>
          <a:ext cx="0" cy="0"/>
          <a:chOff x="0" y="0"/>
          <a:chExt cx="0" cy="0"/>
        </a:xfrm>
      </p:grpSpPr>
      <p:grpSp>
        <p:nvGrpSpPr>
          <p:cNvPr id="21" name="Google Shape;21;p15"/>
          <p:cNvGrpSpPr/>
          <p:nvPr/>
        </p:nvGrpSpPr>
        <p:grpSpPr>
          <a:xfrm>
            <a:off x="152400" y="152398"/>
            <a:ext cx="8839200" cy="6555329"/>
            <a:chOff x="0" y="0"/>
            <a:chExt cx="8839200" cy="6555327"/>
          </a:xfrm>
        </p:grpSpPr>
        <p:sp>
          <p:nvSpPr>
            <p:cNvPr id="22" name="Google Shape;22;p15"/>
            <p:cNvSpPr/>
            <p:nvPr/>
          </p:nvSpPr>
          <p:spPr>
            <a:xfrm>
              <a:off x="0" y="0"/>
              <a:ext cx="8839200" cy="6555327"/>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1.jpeg" id="23" name="Google Shape;23;p15"/>
            <p:cNvPicPr preferRelativeResize="0"/>
            <p:nvPr/>
          </p:nvPicPr>
          <p:blipFill rotWithShape="1">
            <a:blip r:embed="rId2">
              <a:alphaModFix/>
            </a:blip>
            <a:srcRect b="2240" l="2241" r="0" t="0"/>
            <a:stretch/>
          </p:blipFill>
          <p:spPr>
            <a:xfrm>
              <a:off x="0" y="0"/>
              <a:ext cx="8839200" cy="6555327"/>
            </a:xfrm>
            <a:prstGeom prst="rect">
              <a:avLst/>
            </a:prstGeom>
            <a:noFill/>
            <a:ln>
              <a:noFill/>
            </a:ln>
          </p:spPr>
        </p:pic>
      </p:grpSp>
      <p:sp>
        <p:nvSpPr>
          <p:cNvPr id="24" name="Google Shape;24;p1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25" name="Google Shape;25;p15"/>
          <p:cNvSpPr txBox="1"/>
          <p:nvPr>
            <p:ph type="title"/>
          </p:nvPr>
        </p:nvSpPr>
        <p:spPr>
          <a:xfrm>
            <a:off x="685800" y="2133600"/>
            <a:ext cx="5486400" cy="1600200"/>
          </a:xfrm>
          <a:prstGeom prst="rect">
            <a:avLst/>
          </a:prstGeom>
          <a:noFill/>
          <a:ln>
            <a:noFill/>
          </a:ln>
          <a:effectLst>
            <a:outerShdw blurRad="254000" rotWithShape="0">
              <a:srgbClr val="000000">
                <a:alpha val="20000"/>
              </a:srgbClr>
            </a:outerShdw>
          </a:effectLst>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26" name="Google Shape;26;p15"/>
          <p:cNvSpPr txBox="1"/>
          <p:nvPr>
            <p:ph idx="1" type="body"/>
          </p:nvPr>
        </p:nvSpPr>
        <p:spPr>
          <a:xfrm>
            <a:off x="685800" y="4114800"/>
            <a:ext cx="3429000" cy="1600200"/>
          </a:xfrm>
          <a:prstGeom prst="rect">
            <a:avLst/>
          </a:prstGeom>
          <a:noFill/>
          <a:ln>
            <a:noFill/>
          </a:ln>
          <a:effectLst>
            <a:outerShdw blurRad="254000" rotWithShape="0">
              <a:srgbClr val="000000">
                <a:alpha val="40000"/>
              </a:srgbClr>
            </a:outerShdw>
          </a:effectLst>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27" name="Google Shape;27;p15"/>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
        <p:nvSpPr>
          <p:cNvPr id="28" name="Google Shape;28;p15"/>
          <p:cNvSpPr txBox="1"/>
          <p:nvPr>
            <p:ph idx="2"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pic>
        <p:nvPicPr>
          <p:cNvPr descr="Picture 14" id="29" name="Google Shape;29;p15"/>
          <p:cNvPicPr preferRelativeResize="0"/>
          <p:nvPr/>
        </p:nvPicPr>
        <p:blipFill rotWithShape="1">
          <a:blip r:embed="rId3">
            <a:alphaModFix/>
          </a:blip>
          <a:srcRect b="0" l="0" r="0" t="0"/>
          <a:stretch/>
        </p:blipFill>
        <p:spPr>
          <a:xfrm>
            <a:off x="683805" y="685800"/>
            <a:ext cx="1828801" cy="544011"/>
          </a:xfrm>
          <a:prstGeom prst="rect">
            <a:avLst/>
          </a:prstGeom>
          <a:noFill/>
          <a:ln>
            <a:noFill/>
          </a:ln>
          <a:effectLst>
            <a:outerShdw blurRad="254000" rotWithShape="0">
              <a:srgbClr val="000000">
                <a:alpha val="20000"/>
              </a:srgbClr>
            </a:outerShdw>
          </a:effectLst>
        </p:spPr>
      </p:pic>
      <p:grpSp>
        <p:nvGrpSpPr>
          <p:cNvPr id="30" name="Google Shape;30;p15"/>
          <p:cNvGrpSpPr/>
          <p:nvPr/>
        </p:nvGrpSpPr>
        <p:grpSpPr>
          <a:xfrm>
            <a:off x="5159635" y="4669668"/>
            <a:ext cx="3396736" cy="852900"/>
            <a:chOff x="0" y="0"/>
            <a:chExt cx="3396735" cy="852899"/>
          </a:xfrm>
        </p:grpSpPr>
        <p:sp>
          <p:nvSpPr>
            <p:cNvPr id="31" name="Google Shape;31;p15"/>
            <p:cNvSpPr/>
            <p:nvPr/>
          </p:nvSpPr>
          <p:spPr>
            <a:xfrm>
              <a:off x="0" y="0"/>
              <a:ext cx="3396735" cy="852899"/>
            </a:xfrm>
            <a:prstGeom prst="roundRect">
              <a:avLst>
                <a:gd fmla="val 4893" name="adj"/>
              </a:avLst>
            </a:prstGeom>
            <a:solidFill>
              <a:srgbClr val="FFFFFF">
                <a:alpha val="80000"/>
              </a:srgbClr>
            </a:solidFill>
            <a:ln cap="flat" cmpd="sng" w="9525">
              <a:solidFill>
                <a:schemeClr val="accent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32" name="Google Shape;32;p15"/>
            <p:cNvSpPr txBox="1"/>
            <p:nvPr/>
          </p:nvSpPr>
          <p:spPr>
            <a:xfrm>
              <a:off x="12223" y="70372"/>
              <a:ext cx="3372288" cy="712153"/>
            </a:xfrm>
            <a:prstGeom prst="rect">
              <a:avLst/>
            </a:prstGeom>
            <a:noFill/>
            <a:ln>
              <a:noFill/>
            </a:ln>
          </p:spPr>
          <p:txBody>
            <a:bodyPr anchorCtr="0" anchor="ctr" bIns="38575" lIns="38575" spcFirstLastPara="1" rIns="38575" wrap="square" tIns="38575">
              <a:spAutoFit/>
            </a:bodyPr>
            <a:lstStyle/>
            <a:p>
              <a:pPr indent="24779" lvl="0" marL="0" marR="0" rtl="0" algn="l">
                <a:lnSpc>
                  <a:spcPct val="100000"/>
                </a:lnSpc>
                <a:spcBef>
                  <a:spcPts val="0"/>
                </a:spcBef>
                <a:spcAft>
                  <a:spcPts val="0"/>
                </a:spcAft>
                <a:buClr>
                  <a:srgbClr val="000000"/>
                </a:buClr>
                <a:buSzPts val="400"/>
                <a:buFont typeface="Gill Sans"/>
                <a:buNone/>
              </a:pPr>
              <a:r>
                <a:rPr b="0" i="0" lang="es-MX" sz="400" u="none" cap="none" strike="noStrike">
                  <a:solidFill>
                    <a:srgbClr val="000000"/>
                  </a:solidFill>
                  <a:latin typeface="Gill Sans"/>
                  <a:ea typeface="Gill Sans"/>
                  <a:cs typeface="Gill Sans"/>
                  <a:sym typeface="Gill Sans"/>
                </a:rPr>
                <a:t>To change this cover photo: </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View &gt; Slide Master.</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Right click on this photo &gt; Change Picture… &gt; Choose a Picture &gt; Insert.</a:t>
              </a:r>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Add photo credit to the text box at top right of page.</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Delete this instruction text box.</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3" name="Shape 33"/>
        <p:cNvGrpSpPr/>
        <p:nvPr/>
      </p:nvGrpSpPr>
      <p:grpSpPr>
        <a:xfrm>
          <a:off x="0" y="0"/>
          <a:ext cx="0" cy="0"/>
          <a:chOff x="0" y="0"/>
          <a:chExt cx="0" cy="0"/>
        </a:xfrm>
      </p:grpSpPr>
      <p:sp>
        <p:nvSpPr>
          <p:cNvPr id="34" name="Google Shape;34;p16"/>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5" name="Google Shape;35;p16"/>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36" name="Google Shape;36;p1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37" name="Shape 37"/>
        <p:cNvGrpSpPr/>
        <p:nvPr/>
      </p:nvGrpSpPr>
      <p:grpSpPr>
        <a:xfrm>
          <a:off x="0" y="0"/>
          <a:ext cx="0" cy="0"/>
          <a:chOff x="0" y="0"/>
          <a:chExt cx="0" cy="0"/>
        </a:xfrm>
      </p:grpSpPr>
      <p:sp>
        <p:nvSpPr>
          <p:cNvPr id="38" name="Google Shape;38;p17"/>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9" name="Google Shape;39;p1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40" name="Google Shape;40;p1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41" name="Shape 41"/>
        <p:cNvGrpSpPr/>
        <p:nvPr/>
      </p:nvGrpSpPr>
      <p:grpSpPr>
        <a:xfrm>
          <a:off x="0" y="0"/>
          <a:ext cx="0" cy="0"/>
          <a:chOff x="0" y="0"/>
          <a:chExt cx="0" cy="0"/>
        </a:xfrm>
      </p:grpSpPr>
      <p:sp>
        <p:nvSpPr>
          <p:cNvPr id="42" name="Google Shape;42;p18"/>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3" name="Google Shape;43;p18"/>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44" name="Google Shape;44;p1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45" name="Google Shape;45;p1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46" name="Google Shape;46;p18"/>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47" name="Shape 47"/>
        <p:cNvGrpSpPr/>
        <p:nvPr/>
      </p:nvGrpSpPr>
      <p:grpSpPr>
        <a:xfrm>
          <a:off x="0" y="0"/>
          <a:ext cx="0" cy="0"/>
          <a:chOff x="0" y="0"/>
          <a:chExt cx="0" cy="0"/>
        </a:xfrm>
      </p:grpSpPr>
      <p:sp>
        <p:nvSpPr>
          <p:cNvPr id="48" name="Google Shape;48;p19"/>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9" name="Google Shape;49;p1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50" name="Google Shape;50;p19"/>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1" name="Google Shape;51;p19"/>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52" name="Google Shape;52;p19"/>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53" name="Shape 53"/>
        <p:cNvGrpSpPr/>
        <p:nvPr/>
      </p:nvGrpSpPr>
      <p:grpSpPr>
        <a:xfrm>
          <a:off x="0" y="0"/>
          <a:ext cx="0" cy="0"/>
          <a:chOff x="0" y="0"/>
          <a:chExt cx="0" cy="0"/>
        </a:xfrm>
      </p:grpSpPr>
      <p:sp>
        <p:nvSpPr>
          <p:cNvPr id="54" name="Google Shape;54;p20"/>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55" name="Google Shape;55;p2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56" name="Google Shape;56;p20"/>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7" name="Google Shape;57;p20"/>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rgbClr val="FFFFFF"/>
        </a:solidFill>
      </p:bgPr>
    </p:bg>
    <p:spTree>
      <p:nvGrpSpPr>
        <p:cNvPr id="58" name="Shape 58"/>
        <p:cNvGrpSpPr/>
        <p:nvPr/>
      </p:nvGrpSpPr>
      <p:grpSpPr>
        <a:xfrm>
          <a:off x="0" y="0"/>
          <a:ext cx="0" cy="0"/>
          <a:chOff x="0" y="0"/>
          <a:chExt cx="0" cy="0"/>
        </a:xfrm>
      </p:grpSpPr>
      <p:sp>
        <p:nvSpPr>
          <p:cNvPr id="59" name="Google Shape;59;p21"/>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0" name="Google Shape;60;p2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1" name="Google Shape;61;p2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5" name="Shape 5"/>
        <p:cNvGrpSpPr/>
        <p:nvPr/>
      </p:nvGrpSpPr>
      <p:grpSpPr>
        <a:xfrm>
          <a:off x="0" y="0"/>
          <a:ext cx="0" cy="0"/>
          <a:chOff x="0" y="0"/>
          <a:chExt cx="0" cy="0"/>
        </a:xfrm>
      </p:grpSpPr>
      <p:sp>
        <p:nvSpPr>
          <p:cNvPr id="6" name="Google Shape;6;p12"/>
          <p:cNvSpPr/>
          <p:nvPr/>
        </p:nvSpPr>
        <p:spPr>
          <a:xfrm>
            <a:off x="0" y="0"/>
            <a:ext cx="9144001" cy="6858001"/>
          </a:xfrm>
          <a:custGeom>
            <a:rect b="b" l="l" r="r" t="t"/>
            <a:pathLst>
              <a:path extrusionOk="0" h="21600" w="2160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7" name="Google Shape;7;p12"/>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279400" lvl="0" marL="457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indent="-279400" lvl="1" marL="914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indent="-279400" lvl="2" marL="1371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indent="-279400" lvl="3" marL="1828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indent="-279400" lvl="4" marL="22860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indent="-279400" lvl="5" marL="2743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indent="-279400" lvl="6" marL="3200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indent="-279400" lvl="7" marL="3657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indent="-279400" lvl="8" marL="4114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 name="Google Shape;8;p1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9" name="Google Shape;9;p1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2pPr>
            <a:lvl3pPr lvl="2"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3pPr>
            <a:lvl4pPr lvl="3"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4pPr>
            <a:lvl5pPr lvl="4"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5pPr>
            <a:lvl6pPr lvl="5"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6pPr>
            <a:lvl7pPr lvl="6"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7pPr>
            <a:lvl8pPr lvl="7"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8pPr>
            <a:lvl9pPr lvl="8"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books.google.com.mx/books?id=CJhlsrSuIMUC&amp;pg=PA56&amp;dq=importancia+de+la+capacitacion+empleados&amp;hl=es&amp;sa=X&amp;ved=0ahUKEwjYj4HK5NnmAhUDEqwKHQI_DxUQ6AEIKTAA#v=onepage&amp;q=importancia%20de%20la%20capacitacion%20empleados&amp;f=false" TargetMode="External"/><Relationship Id="rId4" Type="http://schemas.openxmlformats.org/officeDocument/2006/relationships/hyperlink" Target="https://www.gob.mx/profedet/es/articulos/la-importancia-de-la-capacitacion-para-las-y-los-trabajadores?idiom=es" TargetMode="External"/><Relationship Id="rId9" Type="http://schemas.openxmlformats.org/officeDocument/2006/relationships/hyperlink" Target="http://tercersector.org.mx/docs/libros/2011_capacidades_institucionales_df.pdf" TargetMode="External"/><Relationship Id="rId5" Type="http://schemas.openxmlformats.org/officeDocument/2006/relationships/hyperlink" Target="http://cladea.org/proceedings_2013/wp-content/uploads/2014/02/2013-XC-0082.pdf" TargetMode="External"/><Relationship Id="rId6" Type="http://schemas.openxmlformats.org/officeDocument/2006/relationships/hyperlink" Target="https://www.redalyc.org/pdf/4296/429640260010.pdf" TargetMode="External"/><Relationship Id="rId7" Type="http://schemas.openxmlformats.org/officeDocument/2006/relationships/hyperlink" Target="http://www.organizacionessociales.segob.gob.mx/en/Organizaciones_Sociales/Capacitacion" TargetMode="External"/><Relationship Id="rId8" Type="http://schemas.openxmlformats.org/officeDocument/2006/relationships/hyperlink" Target="about:blank" TargetMode="External"/><Relationship Id="rId10"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mailto:uaos@segob.gob.mx" TargetMode="External"/><Relationship Id="rId5" Type="http://schemas.openxmlformats.org/officeDocument/2006/relationships/hyperlink" Target="https://es.coursera.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165" name="Google Shape;165;p1"/>
          <p:cNvGrpSpPr/>
          <p:nvPr/>
        </p:nvGrpSpPr>
        <p:grpSpPr>
          <a:xfrm>
            <a:off x="450436" y="568664"/>
            <a:ext cx="2140365" cy="925711"/>
            <a:chOff x="0" y="0"/>
            <a:chExt cx="2140364" cy="925709"/>
          </a:xfrm>
        </p:grpSpPr>
        <p:sp>
          <p:nvSpPr>
            <p:cNvPr id="166" name="Google Shape;166;p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167" name="Google Shape;167;p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
        <p:nvSpPr>
          <p:cNvPr id="168" name="Google Shape;168;p1"/>
          <p:cNvSpPr txBox="1"/>
          <p:nvPr>
            <p:ph type="title"/>
          </p:nvPr>
        </p:nvSpPr>
        <p:spPr>
          <a:xfrm>
            <a:off x="685800" y="2133600"/>
            <a:ext cx="8020878" cy="1600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FFFF"/>
              </a:buClr>
              <a:buSzPts val="2000"/>
              <a:buFont typeface="Gill Sans"/>
              <a:buNone/>
            </a:pPr>
            <a:r>
              <a:rPr lang="es-MX" sz="2000"/>
              <a:t>NECESIDAD DE LA CAPACITACIÓN EN UNA ORGANIZACIÓN</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txBox="1"/>
          <p:nvPr>
            <p:ph idx="1" type="body"/>
          </p:nvPr>
        </p:nvSpPr>
        <p:spPr>
          <a:xfrm>
            <a:off x="685800" y="1741603"/>
            <a:ext cx="7772400" cy="4572000"/>
          </a:xfrm>
          <a:prstGeom prst="rect">
            <a:avLst/>
          </a:prstGeom>
          <a:noFill/>
          <a:ln>
            <a:noFill/>
          </a:ln>
        </p:spPr>
        <p:txBody>
          <a:bodyPr anchorCtr="0" anchor="t" bIns="45700" lIns="45700" spcFirstLastPara="1" rIns="45700" wrap="square" tIns="45700">
            <a:normAutofit/>
          </a:bodyPr>
          <a:lstStyle/>
          <a:p>
            <a:pPr indent="-97110" lvl="0" marL="97110" rtl="0" algn="l">
              <a:lnSpc>
                <a:spcPct val="100000"/>
              </a:lnSpc>
              <a:spcBef>
                <a:spcPts val="0"/>
              </a:spcBef>
              <a:spcAft>
                <a:spcPts val="0"/>
              </a:spcAft>
              <a:buClr>
                <a:srgbClr val="635C5B"/>
              </a:buClr>
              <a:buSzPts val="1400"/>
              <a:buChar char="•"/>
            </a:pPr>
            <a:r>
              <a:rPr lang="es-MX" sz="1400" u="sng">
                <a:solidFill>
                  <a:schemeClr val="hlink"/>
                </a:solidFill>
                <a:hlinkClick r:id="rId3"/>
              </a:rPr>
              <a:t>https://books.google.com.mx/books?id=CJhlsrSuIMUC&amp;pg=PA56&amp;dq=importancia+de+la+capacitacion+empleados&amp;hl=es&amp;sa=X&amp;ved=0ahUKEwjYj4HK5NnmAhUDEqwKHQI_DxUQ6AEIKTAA#v=onepage&amp;q=importancia%20de%20la%20capacitacion%20empleados&amp;f=false</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4"/>
              </a:rPr>
              <a:t>https://www.gob.mx/profedet/es/articulos/la-importancia-de-la-capacitacion-para-las-y-los-trabajadores?idiom=es</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5"/>
              </a:rPr>
              <a:t>http://cladea.org/proceedings_2013/wp-content/uploads/2014/02/2013-XC-0082.pdf</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6"/>
              </a:rPr>
              <a:t>https://www.redalyc.org/pdf/4296/429640260010.pdf</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7"/>
              </a:rPr>
              <a:t>http://www.organizacionessociales.segob.gob.mx/en/Organizaciones_Sociales/Capacitacion</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8"/>
              </a:rPr>
              <a:t>file:///Users/Lucia/Downloads/Dialnet-LaCapacitacionEnLasOrganizacionesDeLaSociedadCivil-2508036.pdf</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9"/>
              </a:rPr>
              <a:t>http://tercersector.org.mx/docs/libros/2011_capacidades_institucionales_df.pdf</a:t>
            </a:r>
            <a:endParaRPr sz="1400"/>
          </a:p>
        </p:txBody>
      </p:sp>
      <p:sp>
        <p:nvSpPr>
          <p:cNvPr id="251" name="Google Shape;251;p1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BIBLIOGRAFÍA COMPLEMENTARIA</a:t>
            </a:r>
            <a:endParaRPr/>
          </a:p>
        </p:txBody>
      </p:sp>
      <p:pic>
        <p:nvPicPr>
          <p:cNvPr descr="Libros" id="252" name="Google Shape;252;p10"/>
          <p:cNvPicPr preferRelativeResize="0"/>
          <p:nvPr/>
        </p:nvPicPr>
        <p:blipFill rotWithShape="1">
          <a:blip r:embed="rId10">
            <a:alphaModFix/>
          </a:blip>
          <a:srcRect b="0" l="0" r="0" t="0"/>
          <a:stretch/>
        </p:blipFill>
        <p:spPr>
          <a:xfrm>
            <a:off x="6483285" y="4425883"/>
            <a:ext cx="1974915" cy="19749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258" name="Google Shape;258;p11"/>
          <p:cNvGrpSpPr/>
          <p:nvPr/>
        </p:nvGrpSpPr>
        <p:grpSpPr>
          <a:xfrm>
            <a:off x="450436" y="568664"/>
            <a:ext cx="2140365" cy="925711"/>
            <a:chOff x="0" y="0"/>
            <a:chExt cx="2140364" cy="925709"/>
          </a:xfrm>
        </p:grpSpPr>
        <p:sp>
          <p:nvSpPr>
            <p:cNvPr id="259" name="Google Shape;259;p1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260" name="Google Shape;260;p1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ph type="title"/>
          </p:nvPr>
        </p:nvSpPr>
        <p:spPr>
          <a:xfrm>
            <a:off x="686104" y="556591"/>
            <a:ext cx="7772401" cy="815011"/>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400"/>
              <a:buFont typeface="Gill Sans"/>
              <a:buNone/>
            </a:pPr>
            <a:r>
              <a:rPr b="1" lang="es-MX" sz="2400"/>
              <a:t>AGENDA</a:t>
            </a:r>
            <a:endParaRPr/>
          </a:p>
        </p:txBody>
      </p:sp>
      <p:sp>
        <p:nvSpPr>
          <p:cNvPr id="174" name="Google Shape;174;p2"/>
          <p:cNvSpPr txBox="1"/>
          <p:nvPr>
            <p:ph idx="1" type="body"/>
          </p:nvPr>
        </p:nvSpPr>
        <p:spPr>
          <a:xfrm>
            <a:off x="686105" y="649356"/>
            <a:ext cx="7772400" cy="5615609"/>
          </a:xfrm>
          <a:prstGeom prst="rect">
            <a:avLst/>
          </a:prstGeom>
          <a:solidFill>
            <a:schemeClr val="accent1"/>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1929"/>
              <a:buNone/>
            </a:pPr>
            <a:br>
              <a:rPr lang="es-MX" sz="1929">
                <a:solidFill>
                  <a:srgbClr val="FFFFFF"/>
                </a:solidFill>
              </a:rPr>
            </a:br>
            <a:endParaRPr sz="780">
              <a:solidFill>
                <a:srgbClr val="FFFFFF"/>
              </a:solidFill>
            </a:endParaRPr>
          </a:p>
          <a:p>
            <a:pPr indent="0" lvl="1" marL="191542" rtl="0" algn="l">
              <a:lnSpc>
                <a:spcPct val="90000"/>
              </a:lnSpc>
              <a:spcBef>
                <a:spcPts val="500"/>
              </a:spcBef>
              <a:spcAft>
                <a:spcPts val="0"/>
              </a:spcAft>
              <a:buClr>
                <a:srgbClr val="FFFFFF"/>
              </a:buClr>
              <a:buSzPts val="1929"/>
              <a:buNone/>
            </a:pPr>
            <a:r>
              <a:rPr lang="es-MX" sz="1929">
                <a:solidFill>
                  <a:srgbClr val="FFFFFF"/>
                </a:solidFill>
              </a:rPr>
              <a:t>ÍNDICE</a:t>
            </a:r>
            <a:endParaRPr sz="1170">
              <a:solidFill>
                <a:srgbClr val="FFFFFF"/>
              </a:solidFill>
            </a:endParaRPr>
          </a:p>
          <a:p>
            <a:pPr indent="0" lvl="4" marL="490910" rtl="0" algn="l">
              <a:lnSpc>
                <a:spcPct val="90000"/>
              </a:lnSpc>
              <a:spcBef>
                <a:spcPts val="500"/>
              </a:spcBef>
              <a:spcAft>
                <a:spcPts val="0"/>
              </a:spcAft>
              <a:buClr>
                <a:srgbClr val="FFFFFF"/>
              </a:buClr>
              <a:buSzPts val="1929"/>
              <a:buNone/>
            </a:pPr>
            <a:br>
              <a:rPr b="0" lang="es-MX" sz="1929">
                <a:solidFill>
                  <a:srgbClr val="FFFFFF"/>
                </a:solidFill>
              </a:rPr>
            </a:br>
            <a:r>
              <a:rPr b="0" lang="es-MX" sz="1929">
                <a:solidFill>
                  <a:srgbClr val="FFFFFF"/>
                </a:solidFill>
              </a:rPr>
              <a:t>1. </a:t>
            </a:r>
            <a:r>
              <a:rPr lang="es-MX" sz="1929">
                <a:solidFill>
                  <a:srgbClr val="FFFFFF"/>
                </a:solidFill>
              </a:rPr>
              <a:t>¿Qué es y para qué sirve la inducción?</a:t>
            </a:r>
            <a:endParaRPr/>
          </a:p>
          <a:p>
            <a:pPr indent="0" lvl="4" marL="490910" rtl="0" algn="l">
              <a:lnSpc>
                <a:spcPct val="90000"/>
              </a:lnSpc>
              <a:spcBef>
                <a:spcPts val="500"/>
              </a:spcBef>
              <a:spcAft>
                <a:spcPts val="0"/>
              </a:spcAft>
              <a:buClr>
                <a:srgbClr val="635C5B"/>
              </a:buClr>
              <a:buSzPts val="780"/>
              <a:buNone/>
            </a:pPr>
            <a:r>
              <a:t/>
            </a:r>
            <a:endParaRPr b="0" sz="780">
              <a:solidFill>
                <a:srgbClr val="FFFFFF"/>
              </a:solidFill>
            </a:endParaRPr>
          </a:p>
          <a:p>
            <a:pPr indent="0" lvl="4" marL="490910" rtl="0" algn="l">
              <a:lnSpc>
                <a:spcPct val="90000"/>
              </a:lnSpc>
              <a:spcBef>
                <a:spcPts val="500"/>
              </a:spcBef>
              <a:spcAft>
                <a:spcPts val="0"/>
              </a:spcAft>
              <a:buClr>
                <a:srgbClr val="FFFFFF"/>
              </a:buClr>
              <a:buSzPts val="1929"/>
              <a:buNone/>
            </a:pPr>
            <a:r>
              <a:rPr lang="es-MX" sz="1929">
                <a:solidFill>
                  <a:srgbClr val="FFFFFF"/>
                </a:solidFill>
              </a:rPr>
              <a:t>2. Capacitación en la LFT</a:t>
            </a:r>
            <a:endParaRPr/>
          </a:p>
          <a:p>
            <a:pPr indent="0" lvl="4" marL="490910" rtl="0" algn="l">
              <a:lnSpc>
                <a:spcPct val="90000"/>
              </a:lnSpc>
              <a:spcBef>
                <a:spcPts val="500"/>
              </a:spcBef>
              <a:spcAft>
                <a:spcPts val="0"/>
              </a:spcAft>
              <a:buClr>
                <a:srgbClr val="635C5B"/>
              </a:buClr>
              <a:buSzPts val="780"/>
              <a:buNone/>
            </a:pPr>
            <a:r>
              <a:t/>
            </a:r>
            <a:endParaRPr sz="780">
              <a:solidFill>
                <a:srgbClr val="FFFFFF"/>
              </a:solidFill>
            </a:endParaRPr>
          </a:p>
          <a:p>
            <a:pPr indent="0" lvl="4" marL="490910" rtl="0" algn="l">
              <a:lnSpc>
                <a:spcPct val="90000"/>
              </a:lnSpc>
              <a:spcBef>
                <a:spcPts val="500"/>
              </a:spcBef>
              <a:spcAft>
                <a:spcPts val="0"/>
              </a:spcAft>
              <a:buClr>
                <a:srgbClr val="FFFFFF"/>
              </a:buClr>
              <a:buSzPts val="1929"/>
              <a:buNone/>
            </a:pPr>
            <a:r>
              <a:rPr lang="es-MX" sz="1929">
                <a:solidFill>
                  <a:srgbClr val="FFFFFF"/>
                </a:solidFill>
              </a:rPr>
              <a:t>3. Proceso de capacitación</a:t>
            </a:r>
            <a:endParaRPr/>
          </a:p>
          <a:p>
            <a:pPr indent="0" lvl="4" marL="490910" rtl="0" algn="l">
              <a:lnSpc>
                <a:spcPct val="90000"/>
              </a:lnSpc>
              <a:spcBef>
                <a:spcPts val="500"/>
              </a:spcBef>
              <a:spcAft>
                <a:spcPts val="0"/>
              </a:spcAft>
              <a:buClr>
                <a:srgbClr val="635C5B"/>
              </a:buClr>
              <a:buSzPts val="780"/>
              <a:buNone/>
            </a:pPr>
            <a:r>
              <a:t/>
            </a:r>
            <a:endParaRPr sz="780">
              <a:solidFill>
                <a:srgbClr val="FFFFFF"/>
              </a:solidFill>
            </a:endParaRPr>
          </a:p>
          <a:p>
            <a:pPr indent="0" lvl="4" marL="490910" rtl="0" algn="l">
              <a:lnSpc>
                <a:spcPct val="90000"/>
              </a:lnSpc>
              <a:spcBef>
                <a:spcPts val="500"/>
              </a:spcBef>
              <a:spcAft>
                <a:spcPts val="0"/>
              </a:spcAft>
              <a:buClr>
                <a:srgbClr val="FFFFFF"/>
              </a:buClr>
              <a:buSzPts val="1929"/>
              <a:buNone/>
            </a:pPr>
            <a:r>
              <a:rPr lang="es-MX" sz="1929">
                <a:solidFill>
                  <a:srgbClr val="FFFFFF"/>
                </a:solidFill>
              </a:rPr>
              <a:t>4. Consejos para solventar un plan de capacitación</a:t>
            </a:r>
            <a:endParaRPr/>
          </a:p>
          <a:p>
            <a:pPr indent="0" lvl="4" marL="490910" rtl="0" algn="l">
              <a:lnSpc>
                <a:spcPct val="90000"/>
              </a:lnSpc>
              <a:spcBef>
                <a:spcPts val="500"/>
              </a:spcBef>
              <a:spcAft>
                <a:spcPts val="0"/>
              </a:spcAft>
              <a:buClr>
                <a:srgbClr val="635C5B"/>
              </a:buClr>
              <a:buSzPts val="780"/>
              <a:buNone/>
            </a:pPr>
            <a:r>
              <a:t/>
            </a:r>
            <a:endParaRPr sz="780">
              <a:solidFill>
                <a:srgbClr val="FFFFFF"/>
              </a:solidFill>
            </a:endParaRPr>
          </a:p>
          <a:p>
            <a:pPr indent="0" lvl="4" marL="490910" rtl="0" algn="l">
              <a:lnSpc>
                <a:spcPct val="90000"/>
              </a:lnSpc>
              <a:spcBef>
                <a:spcPts val="500"/>
              </a:spcBef>
              <a:spcAft>
                <a:spcPts val="0"/>
              </a:spcAft>
              <a:buClr>
                <a:srgbClr val="FFFFFF"/>
              </a:buClr>
              <a:buSzPts val="1929"/>
              <a:buNone/>
            </a:pPr>
            <a:r>
              <a:rPr lang="es-MX" sz="1929">
                <a:solidFill>
                  <a:srgbClr val="FFFFFF"/>
                </a:solidFill>
              </a:rPr>
              <a:t>5. Temáticas sugeridas</a:t>
            </a:r>
            <a:endParaRPr/>
          </a:p>
          <a:p>
            <a:pPr indent="0" lvl="4" marL="490910" rtl="0" algn="l">
              <a:lnSpc>
                <a:spcPct val="90000"/>
              </a:lnSpc>
              <a:spcBef>
                <a:spcPts val="500"/>
              </a:spcBef>
              <a:spcAft>
                <a:spcPts val="0"/>
              </a:spcAft>
              <a:buClr>
                <a:srgbClr val="635C5B"/>
              </a:buClr>
              <a:buSzPts val="780"/>
              <a:buNone/>
            </a:pPr>
            <a:r>
              <a:t/>
            </a:r>
            <a:endParaRPr sz="780">
              <a:solidFill>
                <a:srgbClr val="FFFFFF"/>
              </a:solidFill>
            </a:endParaRPr>
          </a:p>
          <a:p>
            <a:pPr indent="0" lvl="4" marL="490910" rtl="0" algn="l">
              <a:lnSpc>
                <a:spcPct val="90000"/>
              </a:lnSpc>
              <a:spcBef>
                <a:spcPts val="500"/>
              </a:spcBef>
              <a:spcAft>
                <a:spcPts val="0"/>
              </a:spcAft>
              <a:buClr>
                <a:srgbClr val="FFFFFF"/>
              </a:buClr>
              <a:buSzPts val="1929"/>
              <a:buNone/>
            </a:pPr>
            <a:r>
              <a:rPr lang="es-MX" sz="1929">
                <a:solidFill>
                  <a:srgbClr val="FFFFFF"/>
                </a:solidFill>
              </a:rPr>
              <a:t>4. Bibliografía complementaria.</a:t>
            </a:r>
            <a:endParaRPr/>
          </a:p>
          <a:p>
            <a:pPr indent="0" lvl="4" marL="490910" rtl="0" algn="l">
              <a:lnSpc>
                <a:spcPct val="90000"/>
              </a:lnSpc>
              <a:spcBef>
                <a:spcPts val="500"/>
              </a:spcBef>
              <a:spcAft>
                <a:spcPts val="0"/>
              </a:spcAft>
              <a:buClr>
                <a:srgbClr val="FFFFFF"/>
              </a:buClr>
              <a:buSzPts val="1929"/>
              <a:buNone/>
            </a:pPr>
            <a:br>
              <a:rPr b="0" lang="es-MX" sz="1929">
                <a:solidFill>
                  <a:srgbClr val="FFFFFF"/>
                </a:solidFill>
              </a:rPr>
            </a:br>
            <a:endParaRPr b="0" sz="78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100"/>
              <a:buFont typeface="Gill Sans"/>
              <a:buNone/>
            </a:pPr>
            <a:r>
              <a:t/>
            </a:r>
            <a:endParaRPr/>
          </a:p>
        </p:txBody>
      </p:sp>
      <p:sp>
        <p:nvSpPr>
          <p:cNvPr id="180" name="Google Shape;180;p3"/>
          <p:cNvSpPr txBox="1"/>
          <p:nvPr/>
        </p:nvSpPr>
        <p:spPr>
          <a:xfrm>
            <a:off x="128192" y="4979165"/>
            <a:ext cx="8853762" cy="1728364"/>
          </a:xfrm>
          <a:prstGeom prst="rect">
            <a:avLst/>
          </a:prstGeom>
          <a:solidFill>
            <a:schemeClr val="accent1"/>
          </a:solid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EDEDED"/>
              </a:buClr>
              <a:buSzPts val="2400"/>
              <a:buFont typeface="Gill Sans"/>
              <a:buNone/>
            </a:pPr>
            <a:r>
              <a:rPr b="0" i="1" lang="es-MX" sz="2400" u="none" cap="none" strike="noStrike">
                <a:solidFill>
                  <a:srgbClr val="EDEDED"/>
                </a:solidFill>
                <a:latin typeface="Gill Sans"/>
                <a:ea typeface="Gill Sans"/>
                <a:cs typeface="Gill Sans"/>
                <a:sym typeface="Gill Sans"/>
              </a:rPr>
              <a:t>“Solo hay algo peor que formar a tus empleados y que se vayan… </a:t>
            </a:r>
            <a:endParaRPr/>
          </a:p>
          <a:p>
            <a:pPr indent="0" lvl="0" marL="0" marR="0" rtl="0" algn="ctr">
              <a:lnSpc>
                <a:spcPct val="100000"/>
              </a:lnSpc>
              <a:spcBef>
                <a:spcPts val="0"/>
              </a:spcBef>
              <a:spcAft>
                <a:spcPts val="0"/>
              </a:spcAft>
              <a:buClr>
                <a:srgbClr val="EDEDED"/>
              </a:buClr>
              <a:buSzPts val="2400"/>
              <a:buFont typeface="Gill Sans"/>
              <a:buNone/>
            </a:pPr>
            <a:r>
              <a:rPr b="0" i="1" lang="es-MX" sz="2400" u="none" cap="none" strike="noStrike">
                <a:solidFill>
                  <a:srgbClr val="EDEDED"/>
                </a:solidFill>
                <a:latin typeface="Gill Sans"/>
                <a:ea typeface="Gill Sans"/>
                <a:cs typeface="Gill Sans"/>
                <a:sym typeface="Gill Sans"/>
              </a:rPr>
              <a:t>No formarlos y que se queden”</a:t>
            </a:r>
            <a:br>
              <a:rPr b="0" i="1" lang="es-MX" sz="2400" u="none" cap="none" strike="noStrike">
                <a:solidFill>
                  <a:srgbClr val="EDEDED"/>
                </a:solidFill>
                <a:latin typeface="Gill Sans"/>
                <a:ea typeface="Gill Sans"/>
                <a:cs typeface="Gill Sans"/>
                <a:sym typeface="Gill Sans"/>
              </a:rPr>
            </a:br>
            <a:r>
              <a:rPr b="1" i="1" lang="es-MX" sz="2400" u="none" cap="none" strike="noStrike">
                <a:solidFill>
                  <a:srgbClr val="EDEDED"/>
                </a:solidFill>
                <a:latin typeface="Gill Sans"/>
                <a:ea typeface="Gill Sans"/>
                <a:cs typeface="Gill Sans"/>
                <a:sym typeface="Gill Sans"/>
              </a:rPr>
              <a:t>Henry Ford</a:t>
            </a:r>
            <a:endParaRPr/>
          </a:p>
          <a:p>
            <a:pPr indent="0" lvl="0" marL="0" marR="0" rtl="0" algn="ctr">
              <a:lnSpc>
                <a:spcPct val="100000"/>
              </a:lnSpc>
              <a:spcBef>
                <a:spcPts val="0"/>
              </a:spcBef>
              <a:spcAft>
                <a:spcPts val="0"/>
              </a:spcAft>
              <a:buClr>
                <a:schemeClr val="accent2"/>
              </a:buClr>
              <a:buSzPts val="2000"/>
              <a:buFont typeface="Gill Sans"/>
              <a:buNone/>
            </a:pPr>
            <a:r>
              <a:t/>
            </a:r>
            <a:endParaRPr b="1" i="1" sz="2000" u="none" cap="none" strike="noStrike">
              <a:solidFill>
                <a:schemeClr val="accent1"/>
              </a:solidFill>
              <a:latin typeface="Gill Sans"/>
              <a:ea typeface="Gill Sans"/>
              <a:cs typeface="Gill Sans"/>
              <a:sym typeface="Gill Sans"/>
            </a:endParaRPr>
          </a:p>
        </p:txBody>
      </p:sp>
      <p:pic>
        <p:nvPicPr>
          <p:cNvPr id="181" name="Google Shape;181;p3"/>
          <p:cNvPicPr preferRelativeResize="0"/>
          <p:nvPr/>
        </p:nvPicPr>
        <p:blipFill rotWithShape="1">
          <a:blip r:embed="rId3">
            <a:alphaModFix/>
          </a:blip>
          <a:srcRect b="0" l="0" r="0" t="9137"/>
          <a:stretch/>
        </p:blipFill>
        <p:spPr>
          <a:xfrm>
            <a:off x="128192" y="150471"/>
            <a:ext cx="8853762" cy="48286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p:nvPr/>
        </p:nvSpPr>
        <p:spPr>
          <a:xfrm>
            <a:off x="839972" y="1327871"/>
            <a:ext cx="7618228" cy="1330269"/>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187" name="Google Shape;187;p4"/>
          <p:cNvSpPr txBox="1"/>
          <p:nvPr>
            <p:ph idx="1" type="body"/>
          </p:nvPr>
        </p:nvSpPr>
        <p:spPr>
          <a:xfrm>
            <a:off x="2535090" y="2795675"/>
            <a:ext cx="5923110" cy="4572000"/>
          </a:xfrm>
          <a:prstGeom prst="rect">
            <a:avLst/>
          </a:prstGeom>
          <a:noFill/>
          <a:ln>
            <a:noFill/>
          </a:ln>
        </p:spPr>
        <p:txBody>
          <a:bodyPr anchorCtr="0" anchor="t" bIns="45700" lIns="45700" spcFirstLastPara="1" rIns="45700" wrap="square" tIns="45700">
            <a:normAutofit/>
          </a:bodyPr>
          <a:lstStyle/>
          <a:p>
            <a:pPr indent="0" lvl="0" marL="97110" rtl="0" algn="just">
              <a:lnSpc>
                <a:spcPct val="100000"/>
              </a:lnSpc>
              <a:spcBef>
                <a:spcPts val="0"/>
              </a:spcBef>
              <a:spcAft>
                <a:spcPts val="0"/>
              </a:spcAft>
              <a:buClr>
                <a:srgbClr val="635C5B"/>
              </a:buClr>
              <a:buSzPts val="1600"/>
              <a:buNone/>
            </a:pPr>
            <a:r>
              <a:t/>
            </a:r>
            <a:endParaRPr sz="1600"/>
          </a:p>
          <a:p>
            <a:pPr indent="-101600" lvl="0" marL="97110" rtl="0" algn="just">
              <a:lnSpc>
                <a:spcPct val="100000"/>
              </a:lnSpc>
              <a:spcBef>
                <a:spcPts val="500"/>
              </a:spcBef>
              <a:spcAft>
                <a:spcPts val="0"/>
              </a:spcAft>
              <a:buClr>
                <a:srgbClr val="635C5B"/>
              </a:buClr>
              <a:buSzPts val="1600"/>
              <a:buChar char="•"/>
            </a:pPr>
            <a:r>
              <a:rPr lang="es-MX" sz="1600"/>
              <a:t>Calidad y mejora en las tareas.</a:t>
            </a:r>
            <a:endParaRPr/>
          </a:p>
          <a:p>
            <a:pPr indent="-101600" lvl="0" marL="97110" rtl="0" algn="just">
              <a:lnSpc>
                <a:spcPct val="100000"/>
              </a:lnSpc>
              <a:spcBef>
                <a:spcPts val="500"/>
              </a:spcBef>
              <a:spcAft>
                <a:spcPts val="0"/>
              </a:spcAft>
              <a:buClr>
                <a:srgbClr val="635C5B"/>
              </a:buClr>
              <a:buSzPts val="1600"/>
              <a:buChar char="•"/>
            </a:pPr>
            <a:r>
              <a:rPr lang="es-MX" sz="1600"/>
              <a:t>Reducción en tiempos y supervisión.</a:t>
            </a:r>
            <a:endParaRPr/>
          </a:p>
          <a:p>
            <a:pPr indent="-101600" lvl="0" marL="97110" rtl="0" algn="just">
              <a:lnSpc>
                <a:spcPct val="100000"/>
              </a:lnSpc>
              <a:spcBef>
                <a:spcPts val="500"/>
              </a:spcBef>
              <a:spcAft>
                <a:spcPts val="0"/>
              </a:spcAft>
              <a:buClr>
                <a:srgbClr val="635C5B"/>
              </a:buClr>
              <a:buSzPts val="1600"/>
              <a:buChar char="•"/>
            </a:pPr>
            <a:r>
              <a:rPr lang="es-MX" sz="1600"/>
              <a:t>Solución de problemas con diferente visión.</a:t>
            </a:r>
            <a:endParaRPr/>
          </a:p>
          <a:p>
            <a:pPr indent="-101600" lvl="0" marL="97110" rtl="0" algn="just">
              <a:lnSpc>
                <a:spcPct val="100000"/>
              </a:lnSpc>
              <a:spcBef>
                <a:spcPts val="500"/>
              </a:spcBef>
              <a:spcAft>
                <a:spcPts val="0"/>
              </a:spcAft>
              <a:buClr>
                <a:srgbClr val="635C5B"/>
              </a:buClr>
              <a:buSzPts val="1600"/>
              <a:buChar char="•"/>
            </a:pPr>
            <a:r>
              <a:rPr lang="es-MX" sz="1600"/>
              <a:t>Sensibilización ante nuevos retos.</a:t>
            </a:r>
            <a:endParaRPr/>
          </a:p>
          <a:p>
            <a:pPr indent="-101600" lvl="0" marL="97110" rtl="0" algn="just">
              <a:lnSpc>
                <a:spcPct val="100000"/>
              </a:lnSpc>
              <a:spcBef>
                <a:spcPts val="500"/>
              </a:spcBef>
              <a:spcAft>
                <a:spcPts val="0"/>
              </a:spcAft>
              <a:buClr>
                <a:srgbClr val="635C5B"/>
              </a:buClr>
              <a:buSzPts val="1600"/>
              <a:buChar char="•"/>
            </a:pPr>
            <a:r>
              <a:rPr lang="es-MX" sz="1600"/>
              <a:t>Desarrollo ético y motivación del personal.</a:t>
            </a:r>
            <a:endParaRPr/>
          </a:p>
          <a:p>
            <a:pPr indent="-101600" lvl="0" marL="97110" rtl="0" algn="just">
              <a:lnSpc>
                <a:spcPct val="100000"/>
              </a:lnSpc>
              <a:spcBef>
                <a:spcPts val="500"/>
              </a:spcBef>
              <a:spcAft>
                <a:spcPts val="0"/>
              </a:spcAft>
              <a:buClr>
                <a:srgbClr val="635C5B"/>
              </a:buClr>
              <a:buSzPts val="1600"/>
              <a:buChar char="•"/>
            </a:pPr>
            <a:r>
              <a:rPr lang="es-MX" sz="1600"/>
              <a:t>Creación de equipos de alto desempeño.</a:t>
            </a:r>
            <a:endParaRPr/>
          </a:p>
          <a:p>
            <a:pPr indent="-101600" lvl="0" marL="97110" rtl="0" algn="just">
              <a:lnSpc>
                <a:spcPct val="100000"/>
              </a:lnSpc>
              <a:spcBef>
                <a:spcPts val="500"/>
              </a:spcBef>
              <a:spcAft>
                <a:spcPts val="0"/>
              </a:spcAft>
              <a:buClr>
                <a:srgbClr val="635C5B"/>
              </a:buClr>
              <a:buSzPts val="1600"/>
              <a:buChar char="•"/>
            </a:pPr>
            <a:r>
              <a:rPr lang="es-MX" sz="1600"/>
              <a:t>Aumenta la seguridad y autoestima.</a:t>
            </a:r>
            <a:endParaRPr/>
          </a:p>
          <a:p>
            <a:pPr indent="-101600" lvl="0" marL="97110" rtl="0" algn="just">
              <a:lnSpc>
                <a:spcPct val="100000"/>
              </a:lnSpc>
              <a:spcBef>
                <a:spcPts val="500"/>
              </a:spcBef>
              <a:spcAft>
                <a:spcPts val="0"/>
              </a:spcAft>
              <a:buClr>
                <a:srgbClr val="635C5B"/>
              </a:buClr>
              <a:buSzPts val="1600"/>
              <a:buChar char="•"/>
            </a:pPr>
            <a:r>
              <a:rPr lang="es-MX" sz="1600"/>
              <a:t>Mayor especialización y flexibilidad.</a:t>
            </a:r>
            <a:endParaRPr/>
          </a:p>
          <a:p>
            <a:pPr indent="-101600" lvl="0" marL="97110" rtl="0" algn="just">
              <a:lnSpc>
                <a:spcPct val="100000"/>
              </a:lnSpc>
              <a:spcBef>
                <a:spcPts val="500"/>
              </a:spcBef>
              <a:spcAft>
                <a:spcPts val="0"/>
              </a:spcAft>
              <a:buClr>
                <a:srgbClr val="635C5B"/>
              </a:buClr>
              <a:buSzPts val="1600"/>
              <a:buChar char="•"/>
            </a:pPr>
            <a:r>
              <a:rPr lang="es-MX" sz="1600"/>
              <a:t>Mejora rendimiento y eficiencia.</a:t>
            </a:r>
            <a:endParaRPr/>
          </a:p>
          <a:p>
            <a:pPr indent="-101600" lvl="0" marL="97110" rtl="0" algn="just">
              <a:lnSpc>
                <a:spcPct val="100000"/>
              </a:lnSpc>
              <a:spcBef>
                <a:spcPts val="500"/>
              </a:spcBef>
              <a:spcAft>
                <a:spcPts val="0"/>
              </a:spcAft>
              <a:buClr>
                <a:srgbClr val="635C5B"/>
              </a:buClr>
              <a:buSzPts val="1600"/>
              <a:buChar char="•"/>
            </a:pPr>
            <a:r>
              <a:rPr lang="es-MX" sz="1600"/>
              <a:t>Actualización y empoderamiento de cara al objeto social.</a:t>
            </a:r>
            <a:endParaRPr/>
          </a:p>
          <a:p>
            <a:pPr indent="0" lvl="0" marL="97110" rtl="0" algn="just">
              <a:lnSpc>
                <a:spcPct val="100000"/>
              </a:lnSpc>
              <a:spcBef>
                <a:spcPts val="500"/>
              </a:spcBef>
              <a:spcAft>
                <a:spcPts val="0"/>
              </a:spcAft>
              <a:buClr>
                <a:srgbClr val="635C5B"/>
              </a:buClr>
              <a:buSzPts val="1600"/>
              <a:buNone/>
            </a:pPr>
            <a:r>
              <a:t/>
            </a:r>
            <a:endParaRPr sz="1600"/>
          </a:p>
        </p:txBody>
      </p:sp>
      <p:sp>
        <p:nvSpPr>
          <p:cNvPr id="188" name="Google Shape;188;p4"/>
          <p:cNvSpPr txBox="1"/>
          <p:nvPr>
            <p:ph type="title"/>
          </p:nvPr>
        </p:nvSpPr>
        <p:spPr>
          <a:xfrm>
            <a:off x="685799" y="490393"/>
            <a:ext cx="7772401" cy="519702"/>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I. ¿QUÉ ES Y PARA QUÉ SIRVE LA CAPACITACIÓN?</a:t>
            </a:r>
            <a:endParaRPr/>
          </a:p>
        </p:txBody>
      </p:sp>
      <p:sp>
        <p:nvSpPr>
          <p:cNvPr id="189" name="Google Shape;189;p4"/>
          <p:cNvSpPr/>
          <p:nvPr/>
        </p:nvSpPr>
        <p:spPr>
          <a:xfrm>
            <a:off x="1904625" y="1366756"/>
            <a:ext cx="6544340" cy="1261884"/>
          </a:xfrm>
          <a:prstGeom prst="rect">
            <a:avLst/>
          </a:prstGeom>
          <a:solidFill>
            <a:schemeClr val="accent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
              <a:buFont typeface="Gill Sans"/>
              <a:buNone/>
            </a:pPr>
            <a:r>
              <a:t/>
            </a:r>
            <a:endParaRPr b="0" i="0" sz="400" u="none" cap="none" strike="noStrike">
              <a:solidFill>
                <a:srgbClr val="EDEDED"/>
              </a:solidFill>
              <a:latin typeface="Gill Sans"/>
              <a:ea typeface="Gill Sans"/>
              <a:cs typeface="Gill Sans"/>
              <a:sym typeface="Gill Sans"/>
            </a:endParaRPr>
          </a:p>
          <a:p>
            <a:pPr indent="0" lvl="0" marL="0" marR="0" rtl="0" algn="just">
              <a:lnSpc>
                <a:spcPct val="100000"/>
              </a:lnSpc>
              <a:spcBef>
                <a:spcPts val="0"/>
              </a:spcBef>
              <a:spcAft>
                <a:spcPts val="0"/>
              </a:spcAft>
              <a:buClr>
                <a:srgbClr val="FFFFFF"/>
              </a:buClr>
              <a:buSzPts val="1800"/>
              <a:buFont typeface="Gill Sans"/>
              <a:buNone/>
            </a:pPr>
            <a:r>
              <a:rPr b="0" i="0" lang="es-MX" sz="1800" u="none" cap="none" strike="noStrike">
                <a:solidFill>
                  <a:srgbClr val="FFFFFF"/>
                </a:solidFill>
                <a:latin typeface="Gill Sans"/>
                <a:ea typeface="Gill Sans"/>
                <a:cs typeface="Gill Sans"/>
                <a:sym typeface="Gill Sans"/>
              </a:rPr>
              <a:t>“</a:t>
            </a:r>
            <a:r>
              <a:rPr b="0" i="1" lang="es-MX" sz="1800" u="none" cap="none" strike="noStrike">
                <a:solidFill>
                  <a:srgbClr val="FFFFFF"/>
                </a:solidFill>
                <a:latin typeface="Gill Sans"/>
                <a:ea typeface="Gill Sans"/>
                <a:cs typeface="Gill Sans"/>
                <a:sym typeface="Gill Sans"/>
              </a:rPr>
              <a:t>Proceso educativo de corto plazo, aplicado de manera sistemática y organizada, por medio del cual las personas adquieren conocimientos, desarrollan habilidades y competencias en función de objetivos definidos</a:t>
            </a:r>
            <a:r>
              <a:rPr b="0" i="0" lang="es-MX" sz="1800" u="none" cap="none" strike="noStrike">
                <a:solidFill>
                  <a:srgbClr val="FFFFFF"/>
                </a:solidFill>
                <a:latin typeface="Gill Sans"/>
                <a:ea typeface="Gill Sans"/>
                <a:cs typeface="Gill Sans"/>
                <a:sym typeface="Gill Sans"/>
              </a:rPr>
              <a:t>”. </a:t>
            </a:r>
            <a:r>
              <a:rPr b="0" i="0" lang="es-MX" sz="1600" u="none" cap="none" strike="noStrike">
                <a:solidFill>
                  <a:srgbClr val="FFFFFF"/>
                </a:solidFill>
                <a:latin typeface="Gill Sans"/>
                <a:ea typeface="Gill Sans"/>
                <a:cs typeface="Gill Sans"/>
                <a:sym typeface="Gill Sans"/>
              </a:rPr>
              <a:t>(</a:t>
            </a:r>
            <a:r>
              <a:rPr b="0" i="0" lang="es-MX" sz="1800" u="none" cap="none" strike="noStrike">
                <a:solidFill>
                  <a:srgbClr val="FFFFFF"/>
                </a:solidFill>
                <a:latin typeface="Gill Sans"/>
                <a:ea typeface="Gill Sans"/>
                <a:cs typeface="Gill Sans"/>
                <a:sym typeface="Gill Sans"/>
              </a:rPr>
              <a:t>Chiavenato, 2007</a:t>
            </a:r>
            <a:r>
              <a:rPr b="0" i="0" lang="es-MX" sz="1600" u="none" cap="none" strike="noStrike">
                <a:solidFill>
                  <a:srgbClr val="FFFFFF"/>
                </a:solidFill>
                <a:latin typeface="Gill Sans"/>
                <a:ea typeface="Gill Sans"/>
                <a:cs typeface="Gill Sans"/>
                <a:sym typeface="Gill Sans"/>
              </a:rPr>
              <a:t>)</a:t>
            </a:r>
            <a:endParaRPr/>
          </a:p>
        </p:txBody>
      </p:sp>
      <p:pic>
        <p:nvPicPr>
          <p:cNvPr descr="Diana" id="190" name="Google Shape;190;p4"/>
          <p:cNvPicPr preferRelativeResize="0"/>
          <p:nvPr/>
        </p:nvPicPr>
        <p:blipFill rotWithShape="1">
          <a:blip r:embed="rId3">
            <a:alphaModFix/>
          </a:blip>
          <a:srcRect b="0" l="0" r="0" t="0"/>
          <a:stretch/>
        </p:blipFill>
        <p:spPr>
          <a:xfrm>
            <a:off x="855920" y="3589818"/>
            <a:ext cx="1220086" cy="1220086"/>
          </a:xfrm>
          <a:prstGeom prst="rect">
            <a:avLst/>
          </a:prstGeom>
          <a:noFill/>
          <a:ln>
            <a:noFill/>
          </a:ln>
        </p:spPr>
      </p:pic>
      <p:pic>
        <p:nvPicPr>
          <p:cNvPr descr="Burbuja de chat" id="191" name="Google Shape;191;p4"/>
          <p:cNvPicPr preferRelativeResize="0"/>
          <p:nvPr/>
        </p:nvPicPr>
        <p:blipFill rotWithShape="1">
          <a:blip r:embed="rId4">
            <a:alphaModFix/>
          </a:blip>
          <a:srcRect b="0" l="0" r="0" t="0"/>
          <a:stretch/>
        </p:blipFill>
        <p:spPr>
          <a:xfrm>
            <a:off x="919716" y="1533493"/>
            <a:ext cx="914400" cy="914400"/>
          </a:xfrm>
          <a:prstGeom prst="rect">
            <a:avLst/>
          </a:prstGeom>
          <a:noFill/>
          <a:ln>
            <a:noFill/>
          </a:ln>
        </p:spPr>
      </p:pic>
      <p:sp>
        <p:nvSpPr>
          <p:cNvPr id="192" name="Google Shape;192;p4"/>
          <p:cNvSpPr/>
          <p:nvPr/>
        </p:nvSpPr>
        <p:spPr>
          <a:xfrm>
            <a:off x="571099" y="4914576"/>
            <a:ext cx="177112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000"/>
              <a:buFont typeface="Gill Sans"/>
              <a:buNone/>
            </a:pPr>
            <a:r>
              <a:rPr b="0" i="0" lang="es-MX" sz="2000" u="none" cap="none" strike="noStrike">
                <a:solidFill>
                  <a:schemeClr val="accent1"/>
                </a:solidFill>
                <a:latin typeface="Gill Sans"/>
                <a:ea typeface="Gill Sans"/>
                <a:cs typeface="Gill Sans"/>
                <a:sym typeface="Gill Sans"/>
              </a:rPr>
              <a:t>OBJETIVOS</a:t>
            </a:r>
            <a:endParaRPr/>
          </a:p>
        </p:txBody>
      </p:sp>
      <p:sp>
        <p:nvSpPr>
          <p:cNvPr id="193" name="Google Shape;193;p4"/>
          <p:cNvSpPr/>
          <p:nvPr/>
        </p:nvSpPr>
        <p:spPr>
          <a:xfrm>
            <a:off x="2162948" y="2975915"/>
            <a:ext cx="372142" cy="3391691"/>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381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
          <p:cNvSpPr txBox="1"/>
          <p:nvPr>
            <p:ph idx="1" type="body"/>
          </p:nvPr>
        </p:nvSpPr>
        <p:spPr>
          <a:xfrm>
            <a:off x="685800" y="1264534"/>
            <a:ext cx="7772400" cy="5333036"/>
          </a:xfrm>
          <a:prstGeom prst="rect">
            <a:avLst/>
          </a:prstGeom>
          <a:noFill/>
          <a:ln>
            <a:noFill/>
          </a:ln>
        </p:spPr>
        <p:txBody>
          <a:bodyPr anchorCtr="0" anchor="t" bIns="45700" lIns="45700" spcFirstLastPara="1" rIns="45700" wrap="square" tIns="45700">
            <a:normAutofit/>
          </a:bodyPr>
          <a:lstStyle/>
          <a:p>
            <a:pPr indent="-97110" lvl="0" marL="97110" rtl="0" algn="l">
              <a:lnSpc>
                <a:spcPct val="100000"/>
              </a:lnSpc>
              <a:spcBef>
                <a:spcPts val="0"/>
              </a:spcBef>
              <a:spcAft>
                <a:spcPts val="0"/>
              </a:spcAft>
              <a:buClr>
                <a:srgbClr val="635C5B"/>
              </a:buClr>
              <a:buSzPts val="1400"/>
              <a:buChar char="•"/>
            </a:pPr>
            <a:r>
              <a:rPr lang="es-MX" sz="1400"/>
              <a:t>Art. 153 – A: Los patrones tienen la obligación de proporcionar a todos los trabajadores, y éstos a recibir, la capacitación o el adiestramiento en su trabajo que le permita elevar su nivel de vida, su competencia laboral y su productividad.</a:t>
            </a:r>
            <a:endParaRPr/>
          </a:p>
          <a:p>
            <a:pPr indent="-8210" lvl="0" marL="97110" rtl="0" algn="l">
              <a:lnSpc>
                <a:spcPct val="100000"/>
              </a:lnSpc>
              <a:spcBef>
                <a:spcPts val="500"/>
              </a:spcBef>
              <a:spcAft>
                <a:spcPts val="0"/>
              </a:spcAft>
              <a:buClr>
                <a:srgbClr val="635C5B"/>
              </a:buClr>
              <a:buSzPts val="1400"/>
              <a:buNone/>
            </a:pPr>
            <a:r>
              <a:t/>
            </a:r>
            <a:endParaRPr sz="1400"/>
          </a:p>
          <a:p>
            <a:pPr indent="-97110" lvl="0" marL="97110" rtl="0" algn="l">
              <a:lnSpc>
                <a:spcPct val="100000"/>
              </a:lnSpc>
              <a:spcBef>
                <a:spcPts val="500"/>
              </a:spcBef>
              <a:spcAft>
                <a:spcPts val="0"/>
              </a:spcAft>
              <a:buClr>
                <a:srgbClr val="635C5B"/>
              </a:buClr>
              <a:buSzPts val="1400"/>
              <a:buChar char="•"/>
            </a:pPr>
            <a:r>
              <a:rPr lang="es-MX" sz="1400"/>
              <a:t>Art.153 – B: La capacitación tendrá por objeto preparar a los trabajadores de nueva contratación y a los demás interesados en ocupar las vacantes o puestos de nueva creación.</a:t>
            </a:r>
            <a:endParaRPr/>
          </a:p>
          <a:p>
            <a:pPr indent="-97110" lvl="0" marL="97110" rtl="0" algn="l">
              <a:lnSpc>
                <a:spcPct val="100000"/>
              </a:lnSpc>
              <a:spcBef>
                <a:spcPts val="500"/>
              </a:spcBef>
              <a:spcAft>
                <a:spcPts val="0"/>
              </a:spcAft>
              <a:buClr>
                <a:srgbClr val="635C5B"/>
              </a:buClr>
              <a:buSzPts val="1400"/>
              <a:buChar char="•"/>
            </a:pPr>
            <a:r>
              <a:rPr lang="es-MX" sz="1400"/>
              <a:t>Podrá formar parte de los programas de capacitación el apoyo que el patrón preste a los trabajadores para iniciar, continuar o completar ciclos escolares de los niveles básicos, medio o superior.</a:t>
            </a:r>
            <a:endParaRPr/>
          </a:p>
          <a:p>
            <a:pPr indent="0" lvl="0" marL="0" rtl="0" algn="l">
              <a:lnSpc>
                <a:spcPct val="100000"/>
              </a:lnSpc>
              <a:spcBef>
                <a:spcPts val="500"/>
              </a:spcBef>
              <a:spcAft>
                <a:spcPts val="0"/>
              </a:spcAft>
              <a:buClr>
                <a:srgbClr val="635C5B"/>
              </a:buClr>
              <a:buSzPts val="1400"/>
              <a:buNone/>
            </a:pPr>
            <a:r>
              <a:rPr lang="es-MX" sz="1400"/>
              <a:t>        </a:t>
            </a:r>
            <a:endParaRPr/>
          </a:p>
          <a:p>
            <a:pPr indent="-97110" lvl="0" marL="97110" rtl="0" algn="l">
              <a:lnSpc>
                <a:spcPct val="100000"/>
              </a:lnSpc>
              <a:spcBef>
                <a:spcPts val="500"/>
              </a:spcBef>
              <a:spcAft>
                <a:spcPts val="0"/>
              </a:spcAft>
              <a:buClr>
                <a:srgbClr val="635C5B"/>
              </a:buClr>
              <a:buSzPts val="1400"/>
              <a:buChar char="•"/>
            </a:pPr>
            <a:r>
              <a:rPr lang="es-MX" sz="1400"/>
              <a:t>Art. 153 – C: El adiestramiento tendrá por objeto:</a:t>
            </a:r>
            <a:endParaRPr/>
          </a:p>
          <a:p>
            <a:pPr indent="-285750" lvl="1" marL="477292" rtl="0" algn="l">
              <a:lnSpc>
                <a:spcPct val="100000"/>
              </a:lnSpc>
              <a:spcBef>
                <a:spcPts val="500"/>
              </a:spcBef>
              <a:spcAft>
                <a:spcPts val="0"/>
              </a:spcAft>
              <a:buClr>
                <a:srgbClr val="635C5B"/>
              </a:buClr>
              <a:buSzPts val="1400"/>
              <a:buChar char="–"/>
            </a:pPr>
            <a:r>
              <a:rPr lang="es-MX" sz="1400"/>
              <a:t>Actualizar y perfeccionar los conocimientos </a:t>
            </a:r>
            <a:endParaRPr/>
          </a:p>
          <a:p>
            <a:pPr indent="0" lvl="1" marL="191542" rtl="0" algn="l">
              <a:lnSpc>
                <a:spcPct val="100000"/>
              </a:lnSpc>
              <a:spcBef>
                <a:spcPts val="500"/>
              </a:spcBef>
              <a:spcAft>
                <a:spcPts val="0"/>
              </a:spcAft>
              <a:buClr>
                <a:srgbClr val="635C5B"/>
              </a:buClr>
              <a:buSzPts val="1400"/>
              <a:buNone/>
            </a:pPr>
            <a:r>
              <a:rPr lang="es-MX" sz="1400"/>
              <a:t>      y habilidades de los trabajadores.</a:t>
            </a:r>
            <a:endParaRPr/>
          </a:p>
          <a:p>
            <a:pPr indent="-285750" lvl="1" marL="477292" rtl="0" algn="l">
              <a:lnSpc>
                <a:spcPct val="100000"/>
              </a:lnSpc>
              <a:spcBef>
                <a:spcPts val="500"/>
              </a:spcBef>
              <a:spcAft>
                <a:spcPts val="0"/>
              </a:spcAft>
              <a:buClr>
                <a:srgbClr val="635C5B"/>
              </a:buClr>
              <a:buSzPts val="1400"/>
              <a:buChar char="–"/>
            </a:pPr>
            <a:r>
              <a:rPr lang="es-MX" sz="1400"/>
              <a:t>Hacer de su conocimiento los riesgos y </a:t>
            </a:r>
            <a:endParaRPr/>
          </a:p>
          <a:p>
            <a:pPr indent="0" lvl="1" marL="191542" rtl="0" algn="l">
              <a:lnSpc>
                <a:spcPct val="100000"/>
              </a:lnSpc>
              <a:spcBef>
                <a:spcPts val="500"/>
              </a:spcBef>
              <a:spcAft>
                <a:spcPts val="0"/>
              </a:spcAft>
              <a:buClr>
                <a:srgbClr val="635C5B"/>
              </a:buClr>
              <a:buSzPts val="1400"/>
              <a:buNone/>
            </a:pPr>
            <a:r>
              <a:rPr lang="es-MX" sz="1400"/>
              <a:t>      peligros a que están expuestos.</a:t>
            </a:r>
            <a:endParaRPr/>
          </a:p>
          <a:p>
            <a:pPr indent="-285750" lvl="1" marL="477292" rtl="0" algn="l">
              <a:lnSpc>
                <a:spcPct val="100000"/>
              </a:lnSpc>
              <a:spcBef>
                <a:spcPts val="500"/>
              </a:spcBef>
              <a:spcAft>
                <a:spcPts val="0"/>
              </a:spcAft>
              <a:buClr>
                <a:srgbClr val="635C5B"/>
              </a:buClr>
              <a:buSzPts val="1400"/>
              <a:buChar char="–"/>
            </a:pPr>
            <a:r>
              <a:rPr lang="es-MX" sz="1400"/>
              <a:t>Incrementar la productividad.</a:t>
            </a:r>
            <a:endParaRPr/>
          </a:p>
          <a:p>
            <a:pPr indent="-285750" lvl="1" marL="477292" rtl="0" algn="l">
              <a:lnSpc>
                <a:spcPct val="100000"/>
              </a:lnSpc>
              <a:spcBef>
                <a:spcPts val="500"/>
              </a:spcBef>
              <a:spcAft>
                <a:spcPts val="0"/>
              </a:spcAft>
              <a:buClr>
                <a:srgbClr val="635C5B"/>
              </a:buClr>
              <a:buSzPts val="1400"/>
              <a:buChar char="–"/>
            </a:pPr>
            <a:r>
              <a:rPr lang="es-MX" sz="1400"/>
              <a:t>Mejorar el nivel educativo, la competencia</a:t>
            </a:r>
            <a:endParaRPr/>
          </a:p>
          <a:p>
            <a:pPr indent="0" lvl="1" marL="191542" rtl="0" algn="l">
              <a:lnSpc>
                <a:spcPct val="100000"/>
              </a:lnSpc>
              <a:spcBef>
                <a:spcPts val="500"/>
              </a:spcBef>
              <a:spcAft>
                <a:spcPts val="0"/>
              </a:spcAft>
              <a:buClr>
                <a:srgbClr val="635C5B"/>
              </a:buClr>
              <a:buSzPts val="1400"/>
              <a:buNone/>
            </a:pPr>
            <a:r>
              <a:rPr lang="es-MX" sz="1400"/>
              <a:t>      laboral y las habilidades de los trabajadores.</a:t>
            </a:r>
            <a:endParaRPr/>
          </a:p>
          <a:p>
            <a:pPr indent="0" lvl="0" marL="0" rtl="0" algn="l">
              <a:lnSpc>
                <a:spcPct val="100000"/>
              </a:lnSpc>
              <a:spcBef>
                <a:spcPts val="500"/>
              </a:spcBef>
              <a:spcAft>
                <a:spcPts val="0"/>
              </a:spcAft>
              <a:buClr>
                <a:srgbClr val="635C5B"/>
              </a:buClr>
              <a:buSzPts val="1600"/>
              <a:buNone/>
            </a:pPr>
            <a:r>
              <a:t/>
            </a:r>
            <a:endParaRPr sz="1600"/>
          </a:p>
          <a:p>
            <a:pPr indent="0" lvl="0" marL="97110" rtl="0" algn="l">
              <a:lnSpc>
                <a:spcPct val="100000"/>
              </a:lnSpc>
              <a:spcBef>
                <a:spcPts val="500"/>
              </a:spcBef>
              <a:spcAft>
                <a:spcPts val="0"/>
              </a:spcAft>
              <a:buClr>
                <a:srgbClr val="635C5B"/>
              </a:buClr>
              <a:buSzPts val="1600"/>
              <a:buNone/>
            </a:pPr>
            <a:r>
              <a:t/>
            </a:r>
            <a:endParaRPr sz="1600"/>
          </a:p>
          <a:p>
            <a:pPr indent="0" lvl="0" marL="0" rtl="0" algn="l">
              <a:lnSpc>
                <a:spcPct val="100000"/>
              </a:lnSpc>
              <a:spcBef>
                <a:spcPts val="500"/>
              </a:spcBef>
              <a:spcAft>
                <a:spcPts val="0"/>
              </a:spcAft>
              <a:buClr>
                <a:srgbClr val="635C5B"/>
              </a:buClr>
              <a:buSzPts val="800"/>
              <a:buNone/>
            </a:pPr>
            <a:r>
              <a:t/>
            </a:r>
            <a:endParaRPr/>
          </a:p>
        </p:txBody>
      </p:sp>
      <p:sp>
        <p:nvSpPr>
          <p:cNvPr id="199" name="Google Shape;199;p5"/>
          <p:cNvSpPr txBox="1"/>
          <p:nvPr>
            <p:ph type="title"/>
          </p:nvPr>
        </p:nvSpPr>
        <p:spPr>
          <a:xfrm>
            <a:off x="685799" y="578734"/>
            <a:ext cx="7772401" cy="584524"/>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1800"/>
              <a:buFont typeface="Gill Sans"/>
              <a:buNone/>
            </a:pPr>
            <a:r>
              <a:rPr b="1" lang="es-MX" sz="1800"/>
              <a:t>2. CAPACITACIÓN EN LA LEY FEDERAL DEL TRABAJO </a:t>
            </a:r>
            <a:endParaRPr/>
          </a:p>
        </p:txBody>
      </p:sp>
      <p:pic>
        <p:nvPicPr>
          <p:cNvPr id="200" name="Google Shape;200;p5"/>
          <p:cNvPicPr preferRelativeResize="0"/>
          <p:nvPr/>
        </p:nvPicPr>
        <p:blipFill rotWithShape="1">
          <a:blip r:embed="rId3">
            <a:alphaModFix/>
          </a:blip>
          <a:srcRect b="7873" l="0" r="0" t="4783"/>
          <a:stretch/>
        </p:blipFill>
        <p:spPr>
          <a:xfrm>
            <a:off x="4745619" y="3634451"/>
            <a:ext cx="3541853" cy="20602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3. PROCESO DE CAPACITACIÓN</a:t>
            </a:r>
            <a:endParaRPr/>
          </a:p>
        </p:txBody>
      </p:sp>
      <p:grpSp>
        <p:nvGrpSpPr>
          <p:cNvPr id="206" name="Google Shape;206;p6"/>
          <p:cNvGrpSpPr/>
          <p:nvPr/>
        </p:nvGrpSpPr>
        <p:grpSpPr>
          <a:xfrm>
            <a:off x="686104" y="2133041"/>
            <a:ext cx="8115103" cy="3034044"/>
            <a:chOff x="0" y="0"/>
            <a:chExt cx="8115103" cy="3034044"/>
          </a:xfrm>
        </p:grpSpPr>
        <p:sp>
          <p:nvSpPr>
            <p:cNvPr id="207" name="Google Shape;207;p6"/>
            <p:cNvSpPr/>
            <p:nvPr/>
          </p:nvSpPr>
          <p:spPr>
            <a:xfrm>
              <a:off x="0" y="0"/>
              <a:ext cx="1228960" cy="3034044"/>
            </a:xfrm>
            <a:prstGeom prst="roundRect">
              <a:avLst>
                <a:gd fmla="val 1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txBox="1"/>
            <p:nvPr/>
          </p:nvSpPr>
          <p:spPr>
            <a:xfrm>
              <a:off x="35995" y="35995"/>
              <a:ext cx="1156970" cy="296205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FFFFFF"/>
                </a:buClr>
                <a:buSzPts val="1400"/>
                <a:buFont typeface="Gill Sans"/>
                <a:buNone/>
              </a:pPr>
              <a:br>
                <a:rPr b="0" i="0" lang="es-MX" sz="1400" u="none" cap="none" strike="noStrike">
                  <a:solidFill>
                    <a:srgbClr val="FFFFFF"/>
                  </a:solidFill>
                  <a:latin typeface="Gill Sans"/>
                  <a:ea typeface="Gill Sans"/>
                  <a:cs typeface="Gill Sans"/>
                  <a:sym typeface="Gill Sans"/>
                </a:rPr>
              </a:br>
              <a:r>
                <a:rPr b="0" i="0" lang="es-MX" sz="1400" u="none" cap="none" strike="noStrike">
                  <a:solidFill>
                    <a:srgbClr val="FFFFFF"/>
                  </a:solidFill>
                  <a:latin typeface="Gill Sans"/>
                  <a:ea typeface="Gill Sans"/>
                  <a:cs typeface="Gill Sans"/>
                  <a:sym typeface="Gill Sans"/>
                </a:rPr>
                <a:t>Elaboración de Diagnóstico de Necesidades de Capacitación (DNC</a:t>
              </a:r>
              <a:r>
                <a:rPr b="0" i="0" lang="es-MX" sz="1100" u="none" cap="none" strike="noStrike">
                  <a:solidFill>
                    <a:srgbClr val="FFFFFF"/>
                  </a:solidFill>
                  <a:latin typeface="Gill Sans"/>
                  <a:ea typeface="Gill Sans"/>
                  <a:cs typeface="Gill Sans"/>
                  <a:sym typeface="Gill Sans"/>
                </a:rPr>
                <a:t>)</a:t>
              </a:r>
              <a:endParaRPr/>
            </a:p>
            <a:p>
              <a:pPr indent="0" lvl="0" marL="0" marR="0" rtl="0" algn="ctr">
                <a:lnSpc>
                  <a:spcPct val="90000"/>
                </a:lnSpc>
                <a:spcBef>
                  <a:spcPts val="490"/>
                </a:spcBef>
                <a:spcAft>
                  <a:spcPts val="0"/>
                </a:spcAft>
                <a:buClr>
                  <a:srgbClr val="000000"/>
                </a:buClr>
                <a:buSzPts val="1100"/>
                <a:buFont typeface="Gill Sans"/>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90000"/>
                </a:lnSpc>
                <a:spcBef>
                  <a:spcPts val="385"/>
                </a:spcBef>
                <a:spcAft>
                  <a:spcPts val="0"/>
                </a:spcAft>
                <a:buClr>
                  <a:srgbClr val="000000"/>
                </a:buClr>
                <a:buSzPts val="1100"/>
                <a:buFont typeface="Gill Sans"/>
                <a:buNone/>
              </a:pPr>
              <a:r>
                <a:t/>
              </a:r>
              <a:endParaRPr b="0" i="0" sz="1100" u="none" cap="none" strike="noStrike">
                <a:solidFill>
                  <a:srgbClr val="FFFFFF"/>
                </a:solidFill>
                <a:latin typeface="Gill Sans"/>
                <a:ea typeface="Gill Sans"/>
                <a:cs typeface="Gill Sans"/>
                <a:sym typeface="Gill Sans"/>
              </a:endParaRPr>
            </a:p>
            <a:p>
              <a:pPr indent="0" lvl="0" marL="0" marR="0" rtl="0" algn="ctr">
                <a:lnSpc>
                  <a:spcPct val="90000"/>
                </a:lnSpc>
                <a:spcBef>
                  <a:spcPts val="385"/>
                </a:spcBef>
                <a:spcAft>
                  <a:spcPts val="0"/>
                </a:spcAft>
                <a:buClr>
                  <a:schemeClr val="lt1"/>
                </a:buClr>
                <a:buSzPts val="1200"/>
                <a:buFont typeface="Gill Sans"/>
                <a:buNone/>
              </a:pPr>
              <a:r>
                <a:rPr b="0" i="0" lang="es-MX" sz="1200" u="none" cap="none" strike="noStrike">
                  <a:solidFill>
                    <a:schemeClr val="lt1"/>
                  </a:solidFill>
                  <a:latin typeface="Gill Sans"/>
                  <a:ea typeface="Gill Sans"/>
                  <a:cs typeface="Gill Sans"/>
                  <a:sym typeface="Gill Sans"/>
                </a:rPr>
                <a:t>*Ver formato</a:t>
              </a:r>
              <a:endParaRPr/>
            </a:p>
          </p:txBody>
        </p:sp>
        <p:sp>
          <p:nvSpPr>
            <p:cNvPr id="209" name="Google Shape;209;p6"/>
            <p:cNvSpPr/>
            <p:nvPr/>
          </p:nvSpPr>
          <p:spPr>
            <a:xfrm>
              <a:off x="1350919" y="1364630"/>
              <a:ext cx="258552" cy="304782"/>
            </a:xfrm>
            <a:prstGeom prst="rightArrow">
              <a:avLst>
                <a:gd fmla="val 60000" name="adj1"/>
                <a:gd fmla="val 50000" name="adj2"/>
              </a:avLst>
            </a:prstGeom>
            <a:solidFill>
              <a:srgbClr val="A8AB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txBox="1"/>
            <p:nvPr/>
          </p:nvSpPr>
          <p:spPr>
            <a:xfrm>
              <a:off x="1350919" y="1425586"/>
              <a:ext cx="180986" cy="1828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Gill Sans"/>
                <a:buNone/>
              </a:pPr>
              <a:r>
                <a:t/>
              </a:r>
              <a:endParaRPr b="0" i="0" sz="1500" u="none" cap="none" strike="noStrike">
                <a:solidFill>
                  <a:schemeClr val="lt1"/>
                </a:solidFill>
                <a:latin typeface="Gill Sans"/>
                <a:ea typeface="Gill Sans"/>
                <a:cs typeface="Gill Sans"/>
                <a:sym typeface="Gill Sans"/>
              </a:endParaRPr>
            </a:p>
          </p:txBody>
        </p:sp>
        <p:sp>
          <p:nvSpPr>
            <p:cNvPr id="211" name="Google Shape;211;p6"/>
            <p:cNvSpPr/>
            <p:nvPr/>
          </p:nvSpPr>
          <p:spPr>
            <a:xfrm>
              <a:off x="1716796" y="14084"/>
              <a:ext cx="1228960" cy="3005874"/>
            </a:xfrm>
            <a:prstGeom prst="roundRect">
              <a:avLst>
                <a:gd fmla="val 1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txBox="1"/>
            <p:nvPr/>
          </p:nvSpPr>
          <p:spPr>
            <a:xfrm>
              <a:off x="1752791" y="50079"/>
              <a:ext cx="1156970" cy="293388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FFFFFF"/>
                </a:buClr>
                <a:buSzPts val="1400"/>
                <a:buFont typeface="Gill Sans"/>
                <a:buNone/>
              </a:pPr>
              <a:br>
                <a:rPr b="0" i="0" lang="es-MX" sz="1400" u="none" cap="none" strike="noStrike">
                  <a:solidFill>
                    <a:srgbClr val="FFFFFF"/>
                  </a:solidFill>
                  <a:latin typeface="Gill Sans"/>
                  <a:ea typeface="Gill Sans"/>
                  <a:cs typeface="Gill Sans"/>
                  <a:sym typeface="Gill Sans"/>
                </a:rPr>
              </a:br>
              <a:r>
                <a:rPr b="0" i="0" lang="es-MX" sz="1400" u="none" cap="none" strike="noStrike">
                  <a:solidFill>
                    <a:srgbClr val="FFFFFF"/>
                  </a:solidFill>
                  <a:latin typeface="Gill Sans"/>
                  <a:ea typeface="Gill Sans"/>
                  <a:cs typeface="Gill Sans"/>
                  <a:sym typeface="Gill Sans"/>
                </a:rPr>
                <a:t>Desarrollo de plan anual de capacitación</a:t>
              </a:r>
              <a:endParaRPr/>
            </a:p>
            <a:p>
              <a:pPr indent="0" lvl="0" marL="0" marR="0" rtl="0" algn="ctr">
                <a:lnSpc>
                  <a:spcPct val="90000"/>
                </a:lnSpc>
                <a:spcBef>
                  <a:spcPts val="490"/>
                </a:spcBef>
                <a:spcAft>
                  <a:spcPts val="0"/>
                </a:spcAft>
                <a:buClr>
                  <a:srgbClr val="000000"/>
                </a:buClr>
                <a:buSzPts val="1400"/>
                <a:buFont typeface="Gill Sans"/>
                <a:buNone/>
              </a:pPr>
              <a:r>
                <a:t/>
              </a:r>
              <a:endParaRPr b="0" i="0" sz="1400" u="none" cap="none" strike="noStrike">
                <a:solidFill>
                  <a:srgbClr val="FFFFFF"/>
                </a:solidFill>
                <a:latin typeface="Gill Sans"/>
                <a:ea typeface="Gill Sans"/>
                <a:cs typeface="Gill Sans"/>
                <a:sym typeface="Gill Sans"/>
              </a:endParaRPr>
            </a:p>
            <a:p>
              <a:pPr indent="0" lvl="0" marL="0" marR="0" rtl="0" algn="ctr">
                <a:lnSpc>
                  <a:spcPct val="90000"/>
                </a:lnSpc>
                <a:spcBef>
                  <a:spcPts val="490"/>
                </a:spcBef>
                <a:spcAft>
                  <a:spcPts val="0"/>
                </a:spcAft>
                <a:buClr>
                  <a:srgbClr val="FFFFFF"/>
                </a:buClr>
                <a:buSzPts val="1200"/>
                <a:buFont typeface="Gill Sans"/>
                <a:buNone/>
              </a:pPr>
              <a:r>
                <a:rPr b="0" i="1" lang="es-MX" sz="1200" u="none" cap="none" strike="noStrike">
                  <a:solidFill>
                    <a:srgbClr val="FFFFFF"/>
                  </a:solidFill>
                  <a:latin typeface="Gill Sans"/>
                  <a:ea typeface="Gill Sans"/>
                  <a:cs typeface="Gill Sans"/>
                  <a:sym typeface="Gill Sans"/>
                </a:rPr>
                <a:t>Temática</a:t>
              </a:r>
              <a:endParaRPr/>
            </a:p>
            <a:p>
              <a:pPr indent="0" lvl="0" marL="0" marR="0" rtl="0" algn="ctr">
                <a:lnSpc>
                  <a:spcPct val="90000"/>
                </a:lnSpc>
                <a:spcBef>
                  <a:spcPts val="420"/>
                </a:spcBef>
                <a:spcAft>
                  <a:spcPts val="0"/>
                </a:spcAft>
                <a:buClr>
                  <a:srgbClr val="FFFFFF"/>
                </a:buClr>
                <a:buSzPts val="1200"/>
                <a:buFont typeface="Gill Sans"/>
                <a:buNone/>
              </a:pPr>
              <a:r>
                <a:rPr b="0" i="1" lang="es-MX" sz="1200" u="none" cap="none" strike="noStrike">
                  <a:solidFill>
                    <a:srgbClr val="FFFFFF"/>
                  </a:solidFill>
                  <a:latin typeface="Gill Sans"/>
                  <a:ea typeface="Gill Sans"/>
                  <a:cs typeface="Gill Sans"/>
                  <a:sym typeface="Gill Sans"/>
                </a:rPr>
                <a:t>Objetivos</a:t>
              </a:r>
              <a:endParaRPr/>
            </a:p>
            <a:p>
              <a:pPr indent="0" lvl="0" marL="0" marR="0" rtl="0" algn="ctr">
                <a:lnSpc>
                  <a:spcPct val="90000"/>
                </a:lnSpc>
                <a:spcBef>
                  <a:spcPts val="420"/>
                </a:spcBef>
                <a:spcAft>
                  <a:spcPts val="0"/>
                </a:spcAft>
                <a:buClr>
                  <a:srgbClr val="FFFFFF"/>
                </a:buClr>
                <a:buSzPts val="1200"/>
                <a:buFont typeface="Gill Sans"/>
                <a:buNone/>
              </a:pPr>
              <a:r>
                <a:rPr b="0" i="1" lang="es-MX" sz="1200" u="none" cap="none" strike="noStrike">
                  <a:solidFill>
                    <a:srgbClr val="FFFFFF"/>
                  </a:solidFill>
                  <a:latin typeface="Gill Sans"/>
                  <a:ea typeface="Gill Sans"/>
                  <a:cs typeface="Gill Sans"/>
                  <a:sym typeface="Gill Sans"/>
                </a:rPr>
                <a:t>Participantes</a:t>
              </a:r>
              <a:endParaRPr/>
            </a:p>
            <a:p>
              <a:pPr indent="0" lvl="0" marL="0" marR="0" rtl="0" algn="ctr">
                <a:lnSpc>
                  <a:spcPct val="90000"/>
                </a:lnSpc>
                <a:spcBef>
                  <a:spcPts val="420"/>
                </a:spcBef>
                <a:spcAft>
                  <a:spcPts val="0"/>
                </a:spcAft>
                <a:buClr>
                  <a:srgbClr val="FFFFFF"/>
                </a:buClr>
                <a:buSzPts val="1200"/>
                <a:buFont typeface="Gill Sans"/>
                <a:buNone/>
              </a:pPr>
              <a:r>
                <a:rPr b="0" i="1" lang="es-MX" sz="1200" u="none" cap="none" strike="noStrike">
                  <a:solidFill>
                    <a:srgbClr val="FFFFFF"/>
                  </a:solidFill>
                  <a:latin typeface="Gill Sans"/>
                  <a:ea typeface="Gill Sans"/>
                  <a:cs typeface="Gill Sans"/>
                  <a:sym typeface="Gill Sans"/>
                </a:rPr>
                <a:t>Presupuesto</a:t>
              </a:r>
              <a:endParaRPr/>
            </a:p>
            <a:p>
              <a:pPr indent="0" lvl="0" marL="0" marR="0" rtl="0" algn="ctr">
                <a:lnSpc>
                  <a:spcPct val="90000"/>
                </a:lnSpc>
                <a:spcBef>
                  <a:spcPts val="420"/>
                </a:spcBef>
                <a:spcAft>
                  <a:spcPts val="0"/>
                </a:spcAft>
                <a:buClr>
                  <a:srgbClr val="000000"/>
                </a:buClr>
                <a:buSzPts val="1200"/>
                <a:buFont typeface="Gill Sans"/>
                <a:buNone/>
              </a:pPr>
              <a:r>
                <a:t/>
              </a:r>
              <a:endParaRPr b="0" i="0" sz="1200" u="none" cap="none" strike="noStrike">
                <a:solidFill>
                  <a:srgbClr val="FFFFFF"/>
                </a:solidFill>
                <a:latin typeface="Gill Sans"/>
                <a:ea typeface="Gill Sans"/>
                <a:cs typeface="Gill Sans"/>
                <a:sym typeface="Gill Sans"/>
              </a:endParaRPr>
            </a:p>
            <a:p>
              <a:pPr indent="0" lvl="0" marL="0" marR="0" rtl="0" algn="ctr">
                <a:lnSpc>
                  <a:spcPct val="90000"/>
                </a:lnSpc>
                <a:spcBef>
                  <a:spcPts val="420"/>
                </a:spcBef>
                <a:spcAft>
                  <a:spcPts val="0"/>
                </a:spcAft>
                <a:buClr>
                  <a:schemeClr val="lt1"/>
                </a:buClr>
                <a:buSzPts val="1200"/>
                <a:buFont typeface="Gill Sans"/>
                <a:buNone/>
              </a:pPr>
              <a:r>
                <a:rPr b="0" i="0" lang="es-MX" sz="1200" u="none" cap="none" strike="noStrike">
                  <a:solidFill>
                    <a:schemeClr val="lt1"/>
                  </a:solidFill>
                  <a:latin typeface="Gill Sans"/>
                  <a:ea typeface="Gill Sans"/>
                  <a:cs typeface="Gill Sans"/>
                  <a:sym typeface="Gill Sans"/>
                </a:rPr>
                <a:t>*Ver formato</a:t>
              </a:r>
              <a:endParaRPr/>
            </a:p>
          </p:txBody>
        </p:sp>
        <p:sp>
          <p:nvSpPr>
            <p:cNvPr id="213" name="Google Shape;213;p6"/>
            <p:cNvSpPr/>
            <p:nvPr/>
          </p:nvSpPr>
          <p:spPr>
            <a:xfrm>
              <a:off x="3070580" y="1364630"/>
              <a:ext cx="264627" cy="304782"/>
            </a:xfrm>
            <a:prstGeom prst="rightArrow">
              <a:avLst>
                <a:gd fmla="val 60000" name="adj1"/>
                <a:gd fmla="val 50000" name="adj2"/>
              </a:avLst>
            </a:prstGeom>
            <a:solidFill>
              <a:srgbClr val="A8AB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txBox="1"/>
            <p:nvPr/>
          </p:nvSpPr>
          <p:spPr>
            <a:xfrm>
              <a:off x="3070580" y="1425586"/>
              <a:ext cx="185239" cy="1828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Gill Sans"/>
                <a:buNone/>
              </a:pPr>
              <a:r>
                <a:t/>
              </a:r>
              <a:endParaRPr b="0" i="0" sz="1500" u="none" cap="none" strike="noStrike">
                <a:solidFill>
                  <a:schemeClr val="lt1"/>
                </a:solidFill>
                <a:latin typeface="Gill Sans"/>
                <a:ea typeface="Gill Sans"/>
                <a:cs typeface="Gill Sans"/>
                <a:sym typeface="Gill Sans"/>
              </a:endParaRPr>
            </a:p>
          </p:txBody>
        </p:sp>
        <p:sp>
          <p:nvSpPr>
            <p:cNvPr id="215" name="Google Shape;215;p6"/>
            <p:cNvSpPr/>
            <p:nvPr/>
          </p:nvSpPr>
          <p:spPr>
            <a:xfrm>
              <a:off x="3445053" y="28169"/>
              <a:ext cx="1228960" cy="2977704"/>
            </a:xfrm>
            <a:prstGeom prst="roundRect">
              <a:avLst>
                <a:gd fmla="val 1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txBox="1"/>
            <p:nvPr/>
          </p:nvSpPr>
          <p:spPr>
            <a:xfrm>
              <a:off x="3481048" y="64164"/>
              <a:ext cx="1156970" cy="290571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FFFFFF"/>
                </a:buClr>
                <a:buSzPts val="1400"/>
                <a:buFont typeface="Gill Sans"/>
                <a:buNone/>
              </a:pPr>
              <a:r>
                <a:rPr b="0" i="0" lang="es-MX" sz="1400" u="none" cap="none" strike="noStrike">
                  <a:solidFill>
                    <a:srgbClr val="FFFFFF"/>
                  </a:solidFill>
                  <a:latin typeface="Gill Sans"/>
                  <a:ea typeface="Gill Sans"/>
                  <a:cs typeface="Gill Sans"/>
                  <a:sym typeface="Gill Sans"/>
                </a:rPr>
                <a:t>Asignación de presupuesto para capacitación</a:t>
              </a:r>
              <a:endParaRPr/>
            </a:p>
          </p:txBody>
        </p:sp>
        <p:sp>
          <p:nvSpPr>
            <p:cNvPr id="217" name="Google Shape;217;p6"/>
            <p:cNvSpPr/>
            <p:nvPr/>
          </p:nvSpPr>
          <p:spPr>
            <a:xfrm>
              <a:off x="4796910" y="1364630"/>
              <a:ext cx="260539" cy="304782"/>
            </a:xfrm>
            <a:prstGeom prst="rightArrow">
              <a:avLst>
                <a:gd fmla="val 60000" name="adj1"/>
                <a:gd fmla="val 50000" name="adj2"/>
              </a:avLst>
            </a:prstGeom>
            <a:solidFill>
              <a:srgbClr val="A8AB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txBox="1"/>
            <p:nvPr/>
          </p:nvSpPr>
          <p:spPr>
            <a:xfrm>
              <a:off x="4796910" y="1425586"/>
              <a:ext cx="182377" cy="1828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Gill Sans"/>
                <a:buNone/>
              </a:pPr>
              <a:r>
                <a:t/>
              </a:r>
              <a:endParaRPr b="0" i="0" sz="1500" u="none" cap="none" strike="noStrike">
                <a:solidFill>
                  <a:schemeClr val="lt1"/>
                </a:solidFill>
                <a:latin typeface="Gill Sans"/>
                <a:ea typeface="Gill Sans"/>
                <a:cs typeface="Gill Sans"/>
                <a:sym typeface="Gill Sans"/>
              </a:endParaRPr>
            </a:p>
          </p:txBody>
        </p:sp>
        <p:sp>
          <p:nvSpPr>
            <p:cNvPr id="219" name="Google Shape;219;p6"/>
            <p:cNvSpPr/>
            <p:nvPr/>
          </p:nvSpPr>
          <p:spPr>
            <a:xfrm>
              <a:off x="5165598" y="0"/>
              <a:ext cx="1228960" cy="3034044"/>
            </a:xfrm>
            <a:prstGeom prst="roundRect">
              <a:avLst>
                <a:gd fmla="val 1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txBox="1"/>
            <p:nvPr/>
          </p:nvSpPr>
          <p:spPr>
            <a:xfrm>
              <a:off x="5201593" y="35995"/>
              <a:ext cx="1156970" cy="296205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FFFFFF"/>
                </a:buClr>
                <a:buSzPts val="1400"/>
                <a:buFont typeface="Gill Sans"/>
                <a:buNone/>
              </a:pPr>
              <a:r>
                <a:rPr b="0" i="0" lang="es-MX" sz="1400" u="none" cap="none" strike="noStrike">
                  <a:solidFill>
                    <a:srgbClr val="FFFFFF"/>
                  </a:solidFill>
                  <a:latin typeface="Gill Sans"/>
                  <a:ea typeface="Gill Sans"/>
                  <a:cs typeface="Gill Sans"/>
                  <a:sym typeface="Gill Sans"/>
                </a:rPr>
                <a:t>Búsqueda de proveedores o voluntarios/as que impartan la capacitación</a:t>
              </a:r>
              <a:endParaRPr/>
            </a:p>
          </p:txBody>
        </p:sp>
        <p:sp>
          <p:nvSpPr>
            <p:cNvPr id="221" name="Google Shape;221;p6"/>
            <p:cNvSpPr/>
            <p:nvPr/>
          </p:nvSpPr>
          <p:spPr>
            <a:xfrm>
              <a:off x="6517454" y="1364630"/>
              <a:ext cx="260539" cy="304782"/>
            </a:xfrm>
            <a:prstGeom prst="rightArrow">
              <a:avLst>
                <a:gd fmla="val 60000" name="adj1"/>
                <a:gd fmla="val 50000" name="adj2"/>
              </a:avLst>
            </a:prstGeom>
            <a:solidFill>
              <a:srgbClr val="A8AB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6517454" y="1425586"/>
              <a:ext cx="182377" cy="1828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Gill Sans"/>
                <a:buNone/>
              </a:pPr>
              <a:r>
                <a:t/>
              </a:r>
              <a:endParaRPr b="0" i="0" sz="1500" u="none" cap="none" strike="noStrike">
                <a:solidFill>
                  <a:schemeClr val="lt1"/>
                </a:solidFill>
                <a:latin typeface="Gill Sans"/>
                <a:ea typeface="Gill Sans"/>
                <a:cs typeface="Gill Sans"/>
                <a:sym typeface="Gill Sans"/>
              </a:endParaRPr>
            </a:p>
          </p:txBody>
        </p:sp>
        <p:sp>
          <p:nvSpPr>
            <p:cNvPr id="223" name="Google Shape;223;p6"/>
            <p:cNvSpPr/>
            <p:nvPr/>
          </p:nvSpPr>
          <p:spPr>
            <a:xfrm>
              <a:off x="6886143" y="28169"/>
              <a:ext cx="1228960" cy="2977704"/>
            </a:xfrm>
            <a:prstGeom prst="roundRect">
              <a:avLst>
                <a:gd fmla="val 1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txBox="1"/>
            <p:nvPr/>
          </p:nvSpPr>
          <p:spPr>
            <a:xfrm>
              <a:off x="6922138" y="64164"/>
              <a:ext cx="1156970" cy="290571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FFFFFF"/>
                </a:buClr>
                <a:buSzPts val="1400"/>
                <a:buFont typeface="Gill Sans"/>
                <a:buNone/>
              </a:pPr>
              <a:r>
                <a:rPr b="0" i="0" lang="es-MX" sz="1400" u="none" cap="none" strike="noStrike">
                  <a:solidFill>
                    <a:srgbClr val="FFFFFF"/>
                  </a:solidFill>
                  <a:latin typeface="Gill Sans"/>
                  <a:ea typeface="Gill Sans"/>
                  <a:cs typeface="Gill Sans"/>
                  <a:sym typeface="Gill Sans"/>
                </a:rPr>
                <a:t>Preparación, ejecución y evaluación de las capacitaciones</a:t>
              </a:r>
              <a:endParaRPr/>
            </a:p>
            <a:p>
              <a:pPr indent="0" lvl="0" marL="0" marR="0" rtl="0" algn="ctr">
                <a:lnSpc>
                  <a:spcPct val="90000"/>
                </a:lnSpc>
                <a:spcBef>
                  <a:spcPts val="490"/>
                </a:spcBef>
                <a:spcAft>
                  <a:spcPts val="0"/>
                </a:spcAft>
                <a:buClr>
                  <a:srgbClr val="000000"/>
                </a:buClr>
                <a:buSzPts val="1400"/>
                <a:buFont typeface="Gill Sans"/>
                <a:buNone/>
              </a:pPr>
              <a:r>
                <a:t/>
              </a:r>
              <a:endParaRPr b="0" i="0" sz="1400" u="none" cap="none" strike="noStrike">
                <a:solidFill>
                  <a:srgbClr val="FFFFFF"/>
                </a:solidFill>
                <a:latin typeface="Gill Sans"/>
                <a:ea typeface="Gill Sans"/>
                <a:cs typeface="Gill Sans"/>
                <a:sym typeface="Gill Sans"/>
              </a:endParaRPr>
            </a:p>
            <a:p>
              <a:pPr indent="0" lvl="0" marL="0" marR="0" rtl="0" algn="ctr">
                <a:lnSpc>
                  <a:spcPct val="90000"/>
                </a:lnSpc>
                <a:spcBef>
                  <a:spcPts val="490"/>
                </a:spcBef>
                <a:spcAft>
                  <a:spcPts val="0"/>
                </a:spcAft>
                <a:buClr>
                  <a:srgbClr val="000000"/>
                </a:buClr>
                <a:buSzPts val="1400"/>
                <a:buFont typeface="Gill Sans"/>
                <a:buNone/>
              </a:pPr>
              <a:r>
                <a:t/>
              </a:r>
              <a:endParaRPr b="0" i="0" sz="1400" u="none" cap="none" strike="noStrike">
                <a:solidFill>
                  <a:srgbClr val="FFFFFF"/>
                </a:solidFill>
                <a:latin typeface="Gill Sans"/>
                <a:ea typeface="Gill Sans"/>
                <a:cs typeface="Gill Sans"/>
                <a:sym typeface="Gill Sans"/>
              </a:endParaRPr>
            </a:p>
            <a:p>
              <a:pPr indent="0" lvl="0" marL="0" marR="0" rtl="0" algn="ctr">
                <a:lnSpc>
                  <a:spcPct val="90000"/>
                </a:lnSpc>
                <a:spcBef>
                  <a:spcPts val="490"/>
                </a:spcBef>
                <a:spcAft>
                  <a:spcPts val="0"/>
                </a:spcAft>
                <a:buClr>
                  <a:srgbClr val="000000"/>
                </a:buClr>
                <a:buSzPts val="1400"/>
                <a:buFont typeface="Gill Sans"/>
                <a:buNone/>
              </a:pPr>
              <a:r>
                <a:t/>
              </a:r>
              <a:endParaRPr b="0" i="0" sz="1400" u="none" cap="none" strike="noStrike">
                <a:solidFill>
                  <a:srgbClr val="FFFFFF"/>
                </a:solidFill>
                <a:latin typeface="Gill Sans"/>
                <a:ea typeface="Gill Sans"/>
                <a:cs typeface="Gill Sans"/>
                <a:sym typeface="Gill Sans"/>
              </a:endParaRPr>
            </a:p>
            <a:p>
              <a:pPr indent="0" lvl="0" marL="0" marR="0" rtl="0" algn="ctr">
                <a:lnSpc>
                  <a:spcPct val="90000"/>
                </a:lnSpc>
                <a:spcBef>
                  <a:spcPts val="490"/>
                </a:spcBef>
                <a:spcAft>
                  <a:spcPts val="0"/>
                </a:spcAft>
                <a:buClr>
                  <a:schemeClr val="lt1"/>
                </a:buClr>
                <a:buSzPts val="1200"/>
                <a:buFont typeface="Gill Sans"/>
                <a:buNone/>
              </a:pPr>
              <a:r>
                <a:rPr b="0" i="0" lang="es-MX" sz="1200" u="none" cap="none" strike="noStrike">
                  <a:solidFill>
                    <a:schemeClr val="lt1"/>
                  </a:solidFill>
                  <a:latin typeface="Gill Sans"/>
                  <a:ea typeface="Gill Sans"/>
                  <a:cs typeface="Gill Sans"/>
                  <a:sym typeface="Gill Sans"/>
                </a:rPr>
                <a:t>*Ver formato de evaluación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7"/>
          <p:cNvPicPr preferRelativeResize="0"/>
          <p:nvPr/>
        </p:nvPicPr>
        <p:blipFill rotWithShape="1">
          <a:blip r:embed="rId3">
            <a:alphaModFix amt="35000"/>
          </a:blip>
          <a:srcRect b="0" l="0" r="0" t="0"/>
          <a:stretch/>
        </p:blipFill>
        <p:spPr>
          <a:xfrm>
            <a:off x="165797" y="1341457"/>
            <a:ext cx="8812404" cy="5378389"/>
          </a:xfrm>
          <a:prstGeom prst="rect">
            <a:avLst/>
          </a:prstGeom>
          <a:noFill/>
          <a:ln>
            <a:noFill/>
          </a:ln>
        </p:spPr>
      </p:pic>
      <p:sp>
        <p:nvSpPr>
          <p:cNvPr id="230" name="Google Shape;230;p7"/>
          <p:cNvSpPr txBox="1"/>
          <p:nvPr>
            <p:ph idx="1" type="body"/>
          </p:nvPr>
        </p:nvSpPr>
        <p:spPr>
          <a:xfrm>
            <a:off x="466185" y="1600200"/>
            <a:ext cx="7685590" cy="4572000"/>
          </a:xfrm>
          <a:prstGeom prst="rect">
            <a:avLst/>
          </a:prstGeom>
          <a:noFill/>
          <a:ln>
            <a:noFill/>
          </a:ln>
        </p:spPr>
        <p:txBody>
          <a:bodyPr anchorCtr="0" anchor="t" bIns="45700" lIns="45700" spcFirstLastPara="1" rIns="45700" wrap="square" tIns="45700">
            <a:normAutofit/>
          </a:bodyPr>
          <a:lstStyle/>
          <a:p>
            <a:pPr indent="-101600" lvl="1" marL="288652" rtl="0" algn="just">
              <a:lnSpc>
                <a:spcPct val="100000"/>
              </a:lnSpc>
              <a:spcBef>
                <a:spcPts val="0"/>
              </a:spcBef>
              <a:spcAft>
                <a:spcPts val="0"/>
              </a:spcAft>
              <a:buClr>
                <a:srgbClr val="3F3F3F"/>
              </a:buClr>
              <a:buSzPts val="1600"/>
              <a:buFont typeface="Noto Sans Symbols"/>
              <a:buChar char="✔"/>
            </a:pPr>
            <a:r>
              <a:rPr lang="es-MX" sz="1600">
                <a:solidFill>
                  <a:srgbClr val="3F3F3F"/>
                </a:solidFill>
              </a:rPr>
              <a:t>Hacer un programa de capacitadores internos. Los y las colaboradores/as con más experiencia en los temas relacionados con el objeto social pueden convertirse en capacitadores de sus compañeros.</a:t>
            </a:r>
            <a:endParaRPr/>
          </a:p>
          <a:p>
            <a:pPr indent="0" lvl="1" marL="191541" rtl="0" algn="just">
              <a:lnSpc>
                <a:spcPct val="100000"/>
              </a:lnSpc>
              <a:spcBef>
                <a:spcPts val="500"/>
              </a:spcBef>
              <a:spcAft>
                <a:spcPts val="0"/>
              </a:spcAft>
              <a:buClr>
                <a:srgbClr val="635C5B"/>
              </a:buClr>
              <a:buSzPts val="800"/>
              <a:buNone/>
            </a:pPr>
            <a:r>
              <a:t/>
            </a:r>
            <a:endParaRPr>
              <a:solidFill>
                <a:srgbClr val="3F3F3F"/>
              </a:solidFill>
            </a:endParaRPr>
          </a:p>
          <a:p>
            <a:pPr indent="-101600" lvl="1" marL="288652" rtl="0" algn="just">
              <a:lnSpc>
                <a:spcPct val="100000"/>
              </a:lnSpc>
              <a:spcBef>
                <a:spcPts val="500"/>
              </a:spcBef>
              <a:spcAft>
                <a:spcPts val="0"/>
              </a:spcAft>
              <a:buClr>
                <a:srgbClr val="3F3F3F"/>
              </a:buClr>
              <a:buSzPts val="1600"/>
              <a:buFont typeface="Noto Sans Symbols"/>
              <a:buChar char="✔"/>
            </a:pPr>
            <a:r>
              <a:rPr lang="es-MX" sz="1600">
                <a:solidFill>
                  <a:srgbClr val="3F3F3F"/>
                </a:solidFill>
              </a:rPr>
              <a:t>Solicitar capacitaciones pro bono con expertos y amigos de la organización.</a:t>
            </a:r>
            <a:endParaRPr/>
          </a:p>
          <a:p>
            <a:pPr indent="-46311" lvl="1" marL="288652" rtl="0" algn="just">
              <a:lnSpc>
                <a:spcPct val="100000"/>
              </a:lnSpc>
              <a:spcBef>
                <a:spcPts val="500"/>
              </a:spcBef>
              <a:spcAft>
                <a:spcPts val="0"/>
              </a:spcAft>
              <a:buClr>
                <a:srgbClr val="635C5B"/>
              </a:buClr>
              <a:buSzPts val="800"/>
              <a:buFont typeface="Noto Sans Symbols"/>
              <a:buNone/>
            </a:pPr>
            <a:r>
              <a:t/>
            </a:r>
            <a:endParaRPr>
              <a:solidFill>
                <a:srgbClr val="3F3F3F"/>
              </a:solidFill>
            </a:endParaRPr>
          </a:p>
          <a:p>
            <a:pPr indent="-101600" lvl="1" marL="288652" rtl="0" algn="just">
              <a:lnSpc>
                <a:spcPct val="100000"/>
              </a:lnSpc>
              <a:spcBef>
                <a:spcPts val="500"/>
              </a:spcBef>
              <a:spcAft>
                <a:spcPts val="0"/>
              </a:spcAft>
              <a:buClr>
                <a:srgbClr val="3F3F3F"/>
              </a:buClr>
              <a:buSzPts val="1600"/>
              <a:buFont typeface="Noto Sans Symbols"/>
              <a:buChar char="✔"/>
            </a:pPr>
            <a:r>
              <a:rPr lang="es-MX" sz="1600">
                <a:solidFill>
                  <a:srgbClr val="3F3F3F"/>
                </a:solidFill>
              </a:rPr>
              <a:t>Acudir a instancias como SEGOB (UAOS) que ofrece cursos gratuitos y especializados paea el sector: </a:t>
            </a:r>
            <a:r>
              <a:rPr lang="es-MX" sz="1600" u="sng">
                <a:solidFill>
                  <a:srgbClr val="3F3F3F"/>
                </a:solidFill>
                <a:hlinkClick r:id="rId4"/>
              </a:rPr>
              <a:t>uaos@segob.gob.mx</a:t>
            </a:r>
            <a:r>
              <a:rPr lang="es-MX" sz="1600">
                <a:solidFill>
                  <a:srgbClr val="3F3F3F"/>
                </a:solidFill>
              </a:rPr>
              <a:t>.</a:t>
            </a:r>
            <a:endParaRPr/>
          </a:p>
          <a:p>
            <a:pPr indent="-46311" lvl="1" marL="288652" rtl="0" algn="just">
              <a:lnSpc>
                <a:spcPct val="100000"/>
              </a:lnSpc>
              <a:spcBef>
                <a:spcPts val="500"/>
              </a:spcBef>
              <a:spcAft>
                <a:spcPts val="0"/>
              </a:spcAft>
              <a:buClr>
                <a:srgbClr val="635C5B"/>
              </a:buClr>
              <a:buSzPts val="800"/>
              <a:buFont typeface="Noto Sans Symbols"/>
              <a:buNone/>
            </a:pPr>
            <a:r>
              <a:t/>
            </a:r>
            <a:endParaRPr>
              <a:solidFill>
                <a:srgbClr val="3F3F3F"/>
              </a:solidFill>
            </a:endParaRPr>
          </a:p>
          <a:p>
            <a:pPr indent="-101600" lvl="1" marL="288652" rtl="0" algn="just">
              <a:lnSpc>
                <a:spcPct val="100000"/>
              </a:lnSpc>
              <a:spcBef>
                <a:spcPts val="500"/>
              </a:spcBef>
              <a:spcAft>
                <a:spcPts val="0"/>
              </a:spcAft>
              <a:buClr>
                <a:srgbClr val="3F3F3F"/>
              </a:buClr>
              <a:buSzPts val="1600"/>
              <a:buFont typeface="Noto Sans Symbols"/>
              <a:buChar char="✔"/>
            </a:pPr>
            <a:r>
              <a:rPr lang="es-MX" sz="1600">
                <a:solidFill>
                  <a:srgbClr val="3F3F3F"/>
                </a:solidFill>
              </a:rPr>
              <a:t>Invitar a las personas colaboradoras a postularse para becas en universidades en diplomados o maestrías de Responsabilidad Social y otros temas relacionados con Sociedad Civil o la causa social que persiguen.</a:t>
            </a:r>
            <a:endParaRPr/>
          </a:p>
          <a:p>
            <a:pPr indent="-46311" lvl="1" marL="288652" rtl="0" algn="just">
              <a:lnSpc>
                <a:spcPct val="100000"/>
              </a:lnSpc>
              <a:spcBef>
                <a:spcPts val="500"/>
              </a:spcBef>
              <a:spcAft>
                <a:spcPts val="0"/>
              </a:spcAft>
              <a:buClr>
                <a:srgbClr val="635C5B"/>
              </a:buClr>
              <a:buSzPts val="800"/>
              <a:buFont typeface="Noto Sans Symbols"/>
              <a:buNone/>
            </a:pPr>
            <a:r>
              <a:t/>
            </a:r>
            <a:endParaRPr>
              <a:solidFill>
                <a:srgbClr val="3F3F3F"/>
              </a:solidFill>
            </a:endParaRPr>
          </a:p>
          <a:p>
            <a:pPr indent="-101600" lvl="1" marL="288652" rtl="0" algn="just">
              <a:lnSpc>
                <a:spcPct val="100000"/>
              </a:lnSpc>
              <a:spcBef>
                <a:spcPts val="500"/>
              </a:spcBef>
              <a:spcAft>
                <a:spcPts val="0"/>
              </a:spcAft>
              <a:buClr>
                <a:srgbClr val="3F3F3F"/>
              </a:buClr>
              <a:buSzPts val="1600"/>
              <a:buFont typeface="Noto Sans Symbols"/>
              <a:buChar char="✔"/>
            </a:pPr>
            <a:r>
              <a:rPr lang="es-MX" sz="1600">
                <a:solidFill>
                  <a:srgbClr val="3F3F3F"/>
                </a:solidFill>
              </a:rPr>
              <a:t>Buscar cursos gratuitos en línea en plataformas como Coursera.</a:t>
            </a:r>
            <a:r>
              <a:rPr lang="es-MX" sz="1600" u="sng">
                <a:solidFill>
                  <a:srgbClr val="3F3F3F"/>
                </a:solidFill>
                <a:hlinkClick r:id="rId5"/>
              </a:rPr>
              <a:t> https://es.coursera.org/</a:t>
            </a:r>
            <a:endParaRPr sz="1600">
              <a:solidFill>
                <a:srgbClr val="3F3F3F"/>
              </a:solidFill>
            </a:endParaRPr>
          </a:p>
          <a:p>
            <a:pPr indent="-46311" lvl="1" marL="288652" rtl="0" algn="just">
              <a:lnSpc>
                <a:spcPct val="100000"/>
              </a:lnSpc>
              <a:spcBef>
                <a:spcPts val="500"/>
              </a:spcBef>
              <a:spcAft>
                <a:spcPts val="0"/>
              </a:spcAft>
              <a:buClr>
                <a:srgbClr val="635C5B"/>
              </a:buClr>
              <a:buSzPts val="800"/>
              <a:buFont typeface="Noto Sans Symbols"/>
              <a:buNone/>
            </a:pPr>
            <a:r>
              <a:t/>
            </a:r>
            <a:endParaRPr>
              <a:solidFill>
                <a:srgbClr val="3F3F3F"/>
              </a:solidFill>
            </a:endParaRPr>
          </a:p>
          <a:p>
            <a:pPr indent="-101600" lvl="1" marL="288652" rtl="0" algn="just">
              <a:lnSpc>
                <a:spcPct val="100000"/>
              </a:lnSpc>
              <a:spcBef>
                <a:spcPts val="500"/>
              </a:spcBef>
              <a:spcAft>
                <a:spcPts val="0"/>
              </a:spcAft>
              <a:buClr>
                <a:srgbClr val="3F3F3F"/>
              </a:buClr>
              <a:buSzPts val="1600"/>
              <a:buFont typeface="Noto Sans Symbols"/>
              <a:buChar char="✔"/>
            </a:pPr>
            <a:r>
              <a:rPr lang="es-MX" sz="1600">
                <a:solidFill>
                  <a:srgbClr val="3F3F3F"/>
                </a:solidFill>
              </a:rPr>
              <a:t>Prever en el presupuesto anual ua partida para capacitación y buscar con tiempo ofertas formativas competitivas en precio y calidad.</a:t>
            </a:r>
            <a:endParaRPr/>
          </a:p>
          <a:p>
            <a:pPr indent="-46311" lvl="1" marL="288652" rtl="0" algn="just">
              <a:lnSpc>
                <a:spcPct val="100000"/>
              </a:lnSpc>
              <a:spcBef>
                <a:spcPts val="500"/>
              </a:spcBef>
              <a:spcAft>
                <a:spcPts val="0"/>
              </a:spcAft>
              <a:buClr>
                <a:srgbClr val="635C5B"/>
              </a:buClr>
              <a:buSzPts val="800"/>
              <a:buFont typeface="Noto Sans Symbols"/>
              <a:buNone/>
            </a:pPr>
            <a:r>
              <a:t/>
            </a:r>
            <a:endParaRPr>
              <a:solidFill>
                <a:srgbClr val="0C0C0C"/>
              </a:solidFill>
            </a:endParaRPr>
          </a:p>
        </p:txBody>
      </p:sp>
      <p:sp>
        <p:nvSpPr>
          <p:cNvPr id="231" name="Google Shape;231;p7"/>
          <p:cNvSpPr txBox="1"/>
          <p:nvPr>
            <p:ph type="title"/>
          </p:nvPr>
        </p:nvSpPr>
        <p:spPr>
          <a:xfrm>
            <a:off x="685798" y="450910"/>
            <a:ext cx="7772401" cy="685802"/>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1800"/>
              <a:buFont typeface="Gill Sans"/>
              <a:buNone/>
            </a:pPr>
            <a:r>
              <a:rPr b="1" lang="es-MX" sz="1800" cap="none"/>
              <a:t>4. CONSEJOS PARA SOLVENTAR UN PLAN DE CAPACITACIÓN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8"/>
          <p:cNvSpPr txBox="1"/>
          <p:nvPr>
            <p:ph idx="1" type="body"/>
          </p:nvPr>
        </p:nvSpPr>
        <p:spPr>
          <a:xfrm>
            <a:off x="4986495" y="1539911"/>
            <a:ext cx="3795764" cy="4572000"/>
          </a:xfrm>
          <a:prstGeom prst="rect">
            <a:avLst/>
          </a:prstGeom>
          <a:noFill/>
          <a:ln>
            <a:noFill/>
          </a:ln>
        </p:spPr>
        <p:txBody>
          <a:bodyPr anchorCtr="0" anchor="t" bIns="45700" lIns="45700" spcFirstLastPara="1" rIns="45700" wrap="square" tIns="45700">
            <a:normAutofit/>
          </a:bodyPr>
          <a:lstStyle/>
          <a:p>
            <a:pPr indent="-93980" lvl="0" marL="97110" rtl="0" algn="l">
              <a:lnSpc>
                <a:spcPct val="90000"/>
              </a:lnSpc>
              <a:spcBef>
                <a:spcPts val="0"/>
              </a:spcBef>
              <a:spcAft>
                <a:spcPts val="0"/>
              </a:spcAft>
              <a:buClr>
                <a:srgbClr val="635C5B"/>
              </a:buClr>
              <a:buSzPts val="1480"/>
              <a:buChar char="•"/>
            </a:pPr>
            <a:r>
              <a:rPr lang="es-MX" sz="1480"/>
              <a:t>Actualizaciones sobre los temas sociales que abordan: seguridad, migración, etc.</a:t>
            </a:r>
            <a:endParaRPr/>
          </a:p>
          <a:p>
            <a:pPr indent="-93980" lvl="0" marL="97110" rtl="0" algn="l">
              <a:lnSpc>
                <a:spcPct val="90000"/>
              </a:lnSpc>
              <a:spcBef>
                <a:spcPts val="500"/>
              </a:spcBef>
              <a:spcAft>
                <a:spcPts val="0"/>
              </a:spcAft>
              <a:buClr>
                <a:srgbClr val="635C5B"/>
              </a:buClr>
              <a:buSzPts val="1480"/>
              <a:buChar char="•"/>
            </a:pPr>
            <a:r>
              <a:rPr lang="es-MX" sz="1480"/>
              <a:t>Marco legal y fiscal para OSC </a:t>
            </a:r>
            <a:endParaRPr/>
          </a:p>
          <a:p>
            <a:pPr indent="-93980" lvl="0" marL="97110" rtl="0" algn="l">
              <a:lnSpc>
                <a:spcPct val="90000"/>
              </a:lnSpc>
              <a:spcBef>
                <a:spcPts val="500"/>
              </a:spcBef>
              <a:spcAft>
                <a:spcPts val="0"/>
              </a:spcAft>
              <a:buClr>
                <a:srgbClr val="635C5B"/>
              </a:buClr>
              <a:buSzPts val="1480"/>
              <a:buChar char="•"/>
            </a:pPr>
            <a:r>
              <a:rPr lang="es-MX" sz="1480"/>
              <a:t>Mejores prácticas de Capital Humano</a:t>
            </a:r>
            <a:endParaRPr/>
          </a:p>
          <a:p>
            <a:pPr indent="-93980" lvl="0" marL="97110" rtl="0" algn="l">
              <a:lnSpc>
                <a:spcPct val="90000"/>
              </a:lnSpc>
              <a:spcBef>
                <a:spcPts val="500"/>
              </a:spcBef>
              <a:spcAft>
                <a:spcPts val="0"/>
              </a:spcAft>
              <a:buClr>
                <a:srgbClr val="635C5B"/>
              </a:buClr>
              <a:buSzPts val="1480"/>
              <a:buChar char="•"/>
            </a:pPr>
            <a:r>
              <a:rPr lang="es-MX" sz="1480"/>
              <a:t>Elaboración de proyectos </a:t>
            </a:r>
            <a:endParaRPr/>
          </a:p>
          <a:p>
            <a:pPr indent="-93980" lvl="0" marL="97110" rtl="0" algn="l">
              <a:lnSpc>
                <a:spcPct val="90000"/>
              </a:lnSpc>
              <a:spcBef>
                <a:spcPts val="500"/>
              </a:spcBef>
              <a:spcAft>
                <a:spcPts val="0"/>
              </a:spcAft>
              <a:buClr>
                <a:srgbClr val="635C5B"/>
              </a:buClr>
              <a:buSzPts val="1480"/>
              <a:buChar char="•"/>
            </a:pPr>
            <a:r>
              <a:rPr lang="es-MX" sz="1480"/>
              <a:t>Planificación estratégica y operativa </a:t>
            </a:r>
            <a:endParaRPr/>
          </a:p>
          <a:p>
            <a:pPr indent="-93980" lvl="0" marL="97110" rtl="0" algn="l">
              <a:lnSpc>
                <a:spcPct val="90000"/>
              </a:lnSpc>
              <a:spcBef>
                <a:spcPts val="500"/>
              </a:spcBef>
              <a:spcAft>
                <a:spcPts val="0"/>
              </a:spcAft>
              <a:buClr>
                <a:srgbClr val="635C5B"/>
              </a:buClr>
              <a:buSzPts val="1480"/>
              <a:buChar char="•"/>
            </a:pPr>
            <a:r>
              <a:rPr lang="es-MX" sz="1480"/>
              <a:t>Planificación financiera para OSC </a:t>
            </a:r>
            <a:endParaRPr/>
          </a:p>
          <a:p>
            <a:pPr indent="-93980" lvl="0" marL="97110" rtl="0" algn="l">
              <a:lnSpc>
                <a:spcPct val="90000"/>
              </a:lnSpc>
              <a:spcBef>
                <a:spcPts val="500"/>
              </a:spcBef>
              <a:spcAft>
                <a:spcPts val="0"/>
              </a:spcAft>
              <a:buClr>
                <a:srgbClr val="635C5B"/>
              </a:buClr>
              <a:buSzPts val="1480"/>
              <a:buChar char="•"/>
            </a:pPr>
            <a:r>
              <a:rPr lang="es-MX" sz="1480"/>
              <a:t>Voluntariado y servicio social</a:t>
            </a:r>
            <a:endParaRPr/>
          </a:p>
          <a:p>
            <a:pPr indent="-93980" lvl="0" marL="97110" rtl="0" algn="l">
              <a:lnSpc>
                <a:spcPct val="90000"/>
              </a:lnSpc>
              <a:spcBef>
                <a:spcPts val="500"/>
              </a:spcBef>
              <a:spcAft>
                <a:spcPts val="0"/>
              </a:spcAft>
              <a:buClr>
                <a:srgbClr val="635C5B"/>
              </a:buClr>
              <a:buSzPts val="1480"/>
              <a:buChar char="•"/>
            </a:pPr>
            <a:r>
              <a:rPr lang="es-MX" sz="1480"/>
              <a:t>Construcción de indicadores sociales </a:t>
            </a:r>
            <a:endParaRPr/>
          </a:p>
          <a:p>
            <a:pPr indent="-93980" lvl="0" marL="97110" rtl="0" algn="l">
              <a:lnSpc>
                <a:spcPct val="90000"/>
              </a:lnSpc>
              <a:spcBef>
                <a:spcPts val="500"/>
              </a:spcBef>
              <a:spcAft>
                <a:spcPts val="0"/>
              </a:spcAft>
              <a:buClr>
                <a:srgbClr val="635C5B"/>
              </a:buClr>
              <a:buSzPts val="1480"/>
              <a:buChar char="•"/>
            </a:pPr>
            <a:r>
              <a:rPr lang="es-MX" sz="1480"/>
              <a:t>Diseño de modelos de intervención social </a:t>
            </a:r>
            <a:endParaRPr/>
          </a:p>
          <a:p>
            <a:pPr indent="-93980" lvl="0" marL="97110" rtl="0" algn="l">
              <a:lnSpc>
                <a:spcPct val="90000"/>
              </a:lnSpc>
              <a:spcBef>
                <a:spcPts val="500"/>
              </a:spcBef>
              <a:spcAft>
                <a:spcPts val="0"/>
              </a:spcAft>
              <a:buClr>
                <a:srgbClr val="635C5B"/>
              </a:buClr>
              <a:buSzPts val="1480"/>
              <a:buChar char="•"/>
            </a:pPr>
            <a:r>
              <a:rPr lang="es-MX" sz="1480"/>
              <a:t>Sistematización </a:t>
            </a:r>
            <a:endParaRPr/>
          </a:p>
          <a:p>
            <a:pPr indent="-93980" lvl="0" marL="97110" rtl="0" algn="l">
              <a:lnSpc>
                <a:spcPct val="90000"/>
              </a:lnSpc>
              <a:spcBef>
                <a:spcPts val="500"/>
              </a:spcBef>
              <a:spcAft>
                <a:spcPts val="0"/>
              </a:spcAft>
              <a:buClr>
                <a:srgbClr val="635C5B"/>
              </a:buClr>
              <a:buSzPts val="1480"/>
              <a:buChar char="•"/>
            </a:pPr>
            <a:r>
              <a:rPr lang="es-MX" sz="1480"/>
              <a:t>Administración y contabilidad </a:t>
            </a:r>
            <a:endParaRPr/>
          </a:p>
          <a:p>
            <a:pPr indent="-93980" lvl="0" marL="97110" rtl="0" algn="l">
              <a:lnSpc>
                <a:spcPct val="90000"/>
              </a:lnSpc>
              <a:spcBef>
                <a:spcPts val="500"/>
              </a:spcBef>
              <a:spcAft>
                <a:spcPts val="0"/>
              </a:spcAft>
              <a:buClr>
                <a:srgbClr val="635C5B"/>
              </a:buClr>
              <a:buSzPts val="1480"/>
              <a:buChar char="•"/>
            </a:pPr>
            <a:r>
              <a:rPr lang="es-MX" sz="1480"/>
              <a:t>Mercadotecnia social </a:t>
            </a:r>
            <a:endParaRPr/>
          </a:p>
          <a:p>
            <a:pPr indent="-93980" lvl="0" marL="97110" rtl="0" algn="l">
              <a:lnSpc>
                <a:spcPct val="90000"/>
              </a:lnSpc>
              <a:spcBef>
                <a:spcPts val="500"/>
              </a:spcBef>
              <a:spcAft>
                <a:spcPts val="0"/>
              </a:spcAft>
              <a:buClr>
                <a:srgbClr val="635C5B"/>
              </a:buClr>
              <a:buSzPts val="1480"/>
              <a:buChar char="•"/>
            </a:pPr>
            <a:r>
              <a:rPr lang="es-MX" sz="1480"/>
              <a:t>Género e inclusión</a:t>
            </a:r>
            <a:endParaRPr/>
          </a:p>
          <a:p>
            <a:pPr indent="-93980" lvl="0" marL="97110" rtl="0" algn="l">
              <a:lnSpc>
                <a:spcPct val="90000"/>
              </a:lnSpc>
              <a:spcBef>
                <a:spcPts val="500"/>
              </a:spcBef>
              <a:spcAft>
                <a:spcPts val="0"/>
              </a:spcAft>
              <a:buClr>
                <a:srgbClr val="635C5B"/>
              </a:buClr>
              <a:buSzPts val="1480"/>
              <a:buChar char="•"/>
            </a:pPr>
            <a:r>
              <a:rPr lang="es-MX" sz="1480"/>
              <a:t>Evaluación de Impacto</a:t>
            </a:r>
            <a:endParaRPr/>
          </a:p>
          <a:p>
            <a:pPr indent="-93980" lvl="0" marL="97110" rtl="0" algn="l">
              <a:lnSpc>
                <a:spcPct val="90000"/>
              </a:lnSpc>
              <a:spcBef>
                <a:spcPts val="500"/>
              </a:spcBef>
              <a:spcAft>
                <a:spcPts val="0"/>
              </a:spcAft>
              <a:buClr>
                <a:srgbClr val="635C5B"/>
              </a:buClr>
              <a:buSzPts val="1480"/>
              <a:buChar char="•"/>
            </a:pPr>
            <a:r>
              <a:rPr lang="es-MX" sz="1480"/>
              <a:t>Temas propios de los puestos o las áreas</a:t>
            </a:r>
            <a:endParaRPr/>
          </a:p>
        </p:txBody>
      </p:sp>
      <p:sp>
        <p:nvSpPr>
          <p:cNvPr id="237" name="Google Shape;237;p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5. TEMÁTICAS SUGERIDAS</a:t>
            </a:r>
            <a:endParaRPr/>
          </a:p>
        </p:txBody>
      </p:sp>
      <p:pic>
        <p:nvPicPr>
          <p:cNvPr id="238" name="Google Shape;238;p8"/>
          <p:cNvPicPr preferRelativeResize="0"/>
          <p:nvPr/>
        </p:nvPicPr>
        <p:blipFill rotWithShape="1">
          <a:blip r:embed="rId3">
            <a:alphaModFix/>
          </a:blip>
          <a:srcRect b="2997" l="12005" r="12961" t="-2997"/>
          <a:stretch/>
        </p:blipFill>
        <p:spPr>
          <a:xfrm>
            <a:off x="602900" y="1663003"/>
            <a:ext cx="4079630" cy="40708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idx="1" type="body"/>
          </p:nvPr>
        </p:nvSpPr>
        <p:spPr>
          <a:xfrm>
            <a:off x="685800" y="5186436"/>
            <a:ext cx="7772400" cy="1148024"/>
          </a:xfrm>
          <a:prstGeom prst="rect">
            <a:avLst/>
          </a:prstGeom>
          <a:noFill/>
          <a:ln>
            <a:noFill/>
          </a:ln>
        </p:spPr>
        <p:txBody>
          <a:bodyPr anchorCtr="0" anchor="t" bIns="45700" lIns="45700" spcFirstLastPara="1" rIns="45700" wrap="square" tIns="45700">
            <a:normAutofit/>
          </a:bodyPr>
          <a:lstStyle/>
          <a:p>
            <a:pPr indent="0" lvl="0" marL="0" rtl="0" algn="ctr">
              <a:lnSpc>
                <a:spcPct val="80000"/>
              </a:lnSpc>
              <a:spcBef>
                <a:spcPts val="0"/>
              </a:spcBef>
              <a:spcAft>
                <a:spcPts val="0"/>
              </a:spcAft>
              <a:buClr>
                <a:schemeClr val="accent1"/>
              </a:buClr>
              <a:buSzPts val="1850"/>
              <a:buNone/>
            </a:pPr>
            <a:r>
              <a:rPr i="1" lang="es-MX" sz="1850">
                <a:solidFill>
                  <a:schemeClr val="accent1"/>
                </a:solidFill>
              </a:rPr>
              <a:t>“En cualquier institución importante, sea empresa, organismo estatal o cualquier otra, la capacitación y desarrollo de su potencial humano es una tarea a la cual los mejores dirigentes han de dedicar enorme tiempo y atención”.</a:t>
            </a:r>
            <a:endParaRPr/>
          </a:p>
          <a:p>
            <a:pPr indent="0" lvl="0" marL="0" rtl="0" algn="ctr">
              <a:lnSpc>
                <a:spcPct val="80000"/>
              </a:lnSpc>
              <a:spcBef>
                <a:spcPts val="500"/>
              </a:spcBef>
              <a:spcAft>
                <a:spcPts val="0"/>
              </a:spcAft>
              <a:buClr>
                <a:schemeClr val="accent1"/>
              </a:buClr>
              <a:buSzPts val="1850"/>
              <a:buNone/>
            </a:pPr>
            <a:r>
              <a:rPr lang="es-MX" sz="1850">
                <a:solidFill>
                  <a:schemeClr val="accent1"/>
                </a:solidFill>
              </a:rPr>
              <a:t>Peter Drucker</a:t>
            </a:r>
            <a:endParaRPr/>
          </a:p>
        </p:txBody>
      </p:sp>
      <p:sp>
        <p:nvSpPr>
          <p:cNvPr id="244" name="Google Shape;244;p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100"/>
              <a:buFont typeface="Gill Sans"/>
              <a:buNone/>
            </a:pPr>
            <a:r>
              <a:t/>
            </a:r>
            <a:endParaRPr/>
          </a:p>
        </p:txBody>
      </p:sp>
      <p:pic>
        <p:nvPicPr>
          <p:cNvPr id="245" name="Google Shape;245;p9"/>
          <p:cNvPicPr preferRelativeResize="0"/>
          <p:nvPr/>
        </p:nvPicPr>
        <p:blipFill rotWithShape="1">
          <a:blip r:embed="rId3">
            <a:alphaModFix/>
          </a:blip>
          <a:srcRect b="0" l="0" r="0" t="0"/>
          <a:stretch/>
        </p:blipFill>
        <p:spPr>
          <a:xfrm>
            <a:off x="167832" y="148428"/>
            <a:ext cx="8825697" cy="47939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XTWU6KEWX26W-777071957-178506</_dlc_DocId>
    <_dlc_DocIdUrl xmlns="f9347bd1-0b38-455a-9452-b4e67971548e">
      <Url>https://socialimpact.sharepoint.com/sites/ops/q0175231600001/_layouts/15/DocIdRedir.aspx?ID=XTWU6KEWX26W-777071957-178506</Url>
      <Description>XTWU6KEWX26W-777071957-178506</Description>
    </_dlc_DocIdUrl>
  </documentManagement>
</p:properties>
</file>

<file path=customXml/itemProps1.xml><?xml version="1.0" encoding="utf-8"?>
<ds:datastoreItem xmlns:ds="http://schemas.openxmlformats.org/officeDocument/2006/customXml" ds:itemID="{BAA9C1A7-F121-4991-A73A-8F775A1C78F8}"/>
</file>

<file path=customXml/itemProps2.xml><?xml version="1.0" encoding="utf-8"?>
<ds:datastoreItem xmlns:ds="http://schemas.openxmlformats.org/officeDocument/2006/customXml" ds:itemID="{3BC3380E-2A68-44D2-A1A3-8540E0CFF2BF}"/>
</file>

<file path=customXml/itemProps3.xml><?xml version="1.0" encoding="utf-8"?>
<ds:datastoreItem xmlns:ds="http://schemas.openxmlformats.org/officeDocument/2006/customXml" ds:itemID="{74779109-B5BE-4FE7-88EA-3397595560FC}"/>
</file>

<file path=customXml/itemProps4.xml><?xml version="1.0" encoding="utf-8"?>
<ds:datastoreItem xmlns:ds="http://schemas.openxmlformats.org/officeDocument/2006/customXml" ds:itemID="{E4B69793-0BE1-49C4-8958-7C9ACCD2AB5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3b3e7272-83f4-41e0-a046-abec3315ff26</vt:lpwstr>
  </property>
</Properties>
</file>