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351" r:id="rId2"/>
    <p:sldId id="257" r:id="rId3"/>
    <p:sldId id="261" r:id="rId4"/>
    <p:sldId id="258" r:id="rId5"/>
    <p:sldId id="259" r:id="rId6"/>
    <p:sldId id="260" r:id="rId7"/>
    <p:sldId id="263" r:id="rId8"/>
    <p:sldId id="262" r:id="rId9"/>
    <p:sldId id="264" r:id="rId10"/>
    <p:sldId id="265" r:id="rId11"/>
    <p:sldId id="267" r:id="rId12"/>
    <p:sldId id="266" r:id="rId1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78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8"/>
    <p:restoredTop sz="94698"/>
  </p:normalViewPr>
  <p:slideViewPr>
    <p:cSldViewPr snapToGrid="0" snapToObjects="1">
      <p:cViewPr varScale="1">
        <p:scale>
          <a:sx n="105" d="100"/>
          <a:sy n="105" d="100"/>
        </p:scale>
        <p:origin x="20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490733-824C-E54C-8921-330CDB4150A7}" type="datetimeFigureOut">
              <a:rPr lang="es-MX" smtClean="0"/>
              <a:t>29/07/20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84EAE-EB31-5F4E-BF80-D76B2625CB1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3783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90F612-BB48-DD40-A035-1C0EEFA3E7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D96ADDB-D60F-8B46-BACA-6991FC620A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68C2A9-FADD-8740-8F94-71FE6FE1A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40F7-FA04-BD47-BF7D-C31EDC7E7784}" type="datetimeFigureOut">
              <a:rPr lang="es-MX" smtClean="0"/>
              <a:t>29/07/20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26C4B4-4526-9540-B4DE-004711501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B3C80D-C5BF-E744-B120-B7D1D4D69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6A99-A0E3-BE46-9F96-0C2CB59CCE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6614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1123C1-9838-A04D-A041-474C578B9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B71245B-5F00-D84D-B1AA-588403BF86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DBECA2-030F-7F45-B67E-9B069FD74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40F7-FA04-BD47-BF7D-C31EDC7E7784}" type="datetimeFigureOut">
              <a:rPr lang="es-MX" smtClean="0"/>
              <a:t>29/07/20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C0A7F1-E492-8149-8827-76C075855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16B97B1-ABA8-674A-A3CF-7CD606BE1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6A99-A0E3-BE46-9F96-0C2CB59CCE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4395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4DEE6EA-9A1F-3849-960D-0D31755B1D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3CFE20-D77A-5048-A7FE-CA0F697322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44BCBD-6505-A24D-A52E-5BB2F9E6F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40F7-FA04-BD47-BF7D-C31EDC7E7784}" type="datetimeFigureOut">
              <a:rPr lang="es-MX" smtClean="0"/>
              <a:t>29/07/20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E53F2E-46E9-9F41-A158-97DE7C05D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77F987-32B6-A94C-966D-628C0DCEA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6A99-A0E3-BE46-9F96-0C2CB59CCE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3743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- Full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4C3A641-6DC7-5C42-94A8-1AF9DF6E0100}"/>
              </a:ext>
            </a:extLst>
          </p:cNvPr>
          <p:cNvSpPr/>
          <p:nvPr userDrawn="1"/>
        </p:nvSpPr>
        <p:spPr>
          <a:xfrm>
            <a:off x="203200" y="152400"/>
            <a:ext cx="11785600" cy="6553200"/>
          </a:xfrm>
          <a:prstGeom prst="rect">
            <a:avLst/>
          </a:prstGeom>
          <a:solidFill>
            <a:srgbClr val="BA0C2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>
                <a:solidFill>
                  <a:srgbClr val="BA0C2F"/>
                </a:solidFill>
              </a:rPr>
              <a:t> 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03200" y="6520934"/>
            <a:ext cx="2844800" cy="18466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l">
              <a:defRPr sz="600" b="0" i="0">
                <a:solidFill>
                  <a:srgbClr val="FFFFFF"/>
                </a:solidFill>
                <a:latin typeface="Gill Sans MT"/>
                <a:cs typeface="Gill Sans MT"/>
              </a:defRPr>
            </a:lvl1pPr>
          </a:lstStyle>
          <a:p>
            <a:fld id="{40C00456-721A-A94C-800A-D5E7EE91C160}" type="datetime1">
              <a:rPr lang="en-US" smtClean="0"/>
              <a:pPr/>
              <a:t>7/29/20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520934"/>
            <a:ext cx="3860800" cy="18466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ctr">
              <a:defRPr sz="600" b="0" i="0">
                <a:solidFill>
                  <a:srgbClr val="FFFFFF"/>
                </a:solidFill>
                <a:latin typeface="Gill Sans MT"/>
                <a:cs typeface="Gill Sans MT"/>
              </a:defRPr>
            </a:lvl1pPr>
          </a:lstStyle>
          <a:p>
            <a:r>
              <a:rPr lang="en-US"/>
              <a:t>FOOTER GOES HERE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44000" y="6520934"/>
            <a:ext cx="2844800" cy="18466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r">
              <a:defRPr sz="600" b="0" i="0">
                <a:solidFill>
                  <a:srgbClr val="FFFFFF"/>
                </a:solidFill>
                <a:latin typeface="Gill Sans MT"/>
                <a:cs typeface="Gill Sans MT"/>
              </a:defRPr>
            </a:lvl1pPr>
          </a:lstStyle>
          <a:p>
            <a:fld id="{42782948-4DBE-204D-AB9E-B65E067054AE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 rot="16200000">
            <a:off x="10494089" y="1436283"/>
            <a:ext cx="2743200" cy="175433"/>
          </a:xfrm>
        </p:spPr>
        <p:txBody>
          <a:bodyPr>
            <a:spAutoFit/>
          </a:bodyPr>
          <a:lstStyle>
            <a:lvl1pPr marL="0" indent="0" algn="r">
              <a:buNone/>
              <a:defRPr sz="600" baseline="0">
                <a:solidFill>
                  <a:schemeClr val="bg1"/>
                </a:solidFill>
              </a:defRPr>
            </a:lvl1pPr>
            <a:lvl2pPr marL="230187" indent="0">
              <a:buNone/>
              <a:defRPr sz="1800">
                <a:solidFill>
                  <a:schemeClr val="bg1"/>
                </a:solidFill>
              </a:defRPr>
            </a:lvl2pPr>
            <a:lvl3pPr marL="460375" indent="0">
              <a:buNone/>
              <a:defRPr sz="1600">
                <a:solidFill>
                  <a:schemeClr val="bg1"/>
                </a:solidFill>
              </a:defRPr>
            </a:lvl3pPr>
            <a:lvl4pPr marL="684212" indent="0">
              <a:buNone/>
              <a:defRPr sz="1400">
                <a:solidFill>
                  <a:schemeClr val="bg1"/>
                </a:solidFill>
              </a:defRPr>
            </a:lvl4pPr>
            <a:lvl5pPr marL="1025525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ADD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362538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A759C3-1CEC-934F-A56F-7F914AEEC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331384-0B00-1E41-9EE6-10ED5297C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B7D4CE-4EDF-5A49-A40E-492E28833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40F7-FA04-BD47-BF7D-C31EDC7E7784}" type="datetimeFigureOut">
              <a:rPr lang="es-MX" smtClean="0"/>
              <a:t>29/07/20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2BBCB5-3A61-D74E-A3EE-BA8C04FFC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E7EFC7-E27D-2142-BB7E-F3A21D148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6A99-A0E3-BE46-9F96-0C2CB59CCE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788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72F47-C40F-464D-8727-C6654A3EF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52A6BCB-2B61-A24E-9F46-14D75F87A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619C1A-E196-6F49-9948-556BA5CC0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40F7-FA04-BD47-BF7D-C31EDC7E7784}" type="datetimeFigureOut">
              <a:rPr lang="es-MX" smtClean="0"/>
              <a:t>29/07/20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19B3AA-4F7B-F24C-A393-19FA55726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348497-4439-CE44-B2DC-6DAC52E39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6A99-A0E3-BE46-9F96-0C2CB59CCE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6798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2B9BD7-24A0-4C43-A707-69452E9E0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6416E85-3464-2046-B2E5-E10E307BFB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D0D0DEC-3B90-7248-84CC-9AD37F4A9F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954CE6-5A38-8B4F-A6C0-85CA41E95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40F7-FA04-BD47-BF7D-C31EDC7E7784}" type="datetimeFigureOut">
              <a:rPr lang="es-MX" smtClean="0"/>
              <a:t>29/07/20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BDBBAC0-E894-0345-9D17-FBAA61A57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EF3B46E-A91A-394F-9AA8-A6474F4E3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6A99-A0E3-BE46-9F96-0C2CB59CCE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0132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5D8AC6-F698-704D-9188-16FC2AF0B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6B96EB-35DC-DF48-9881-8734E3C27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0C91745-9578-E346-8392-D2C5EDFDC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4322D75-173A-CC44-AE4A-920013E149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3BFA6A1-7118-A547-A683-612AF4B7A9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E2F1DFE-B275-2F40-B300-6F550A1F2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40F7-FA04-BD47-BF7D-C31EDC7E7784}" type="datetimeFigureOut">
              <a:rPr lang="es-MX" smtClean="0"/>
              <a:t>29/07/20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06F105E-FDB5-A548-8A1C-8AA8BE28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F90205C-C713-1C4F-A107-211B2A7F5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6A99-A0E3-BE46-9F96-0C2CB59CCE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7270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2092AE-5966-EC42-816B-A45ED4506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57CA2E5-7B0C-0C4B-ADA6-56D03D1B6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40F7-FA04-BD47-BF7D-C31EDC7E7784}" type="datetimeFigureOut">
              <a:rPr lang="es-MX" smtClean="0"/>
              <a:t>29/07/20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825AA29-71A8-584A-B83F-60CFB47C7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CF47264-5B47-F842-98A5-49E856C7B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6A99-A0E3-BE46-9F96-0C2CB59CCE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9191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C32B1AF-3C71-ED4D-A93E-C26D97BF7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40F7-FA04-BD47-BF7D-C31EDC7E7784}" type="datetimeFigureOut">
              <a:rPr lang="es-MX" smtClean="0"/>
              <a:t>29/07/20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66406E5-F601-8943-9DF8-E12553FD2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0B40AC6-C7BB-314A-BCB5-D589720F6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6A99-A0E3-BE46-9F96-0C2CB59CCE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1331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CE04DE-56AB-114B-9622-30413EC39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73E479-783C-0042-8253-F9273FAAB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83FBD96-B479-8F48-8908-7376D4F086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4592F40-D278-4F48-AACE-8EE8C7761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40F7-FA04-BD47-BF7D-C31EDC7E7784}" type="datetimeFigureOut">
              <a:rPr lang="es-MX" smtClean="0"/>
              <a:t>29/07/20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6EE51F1-F8B0-8244-8BC8-55F81D6F0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8D2FF9-6F44-9040-9E80-F8BBB5F93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6A99-A0E3-BE46-9F96-0C2CB59CCE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6724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8933F2-C76B-B346-974B-BAC84C247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F32AD28-A0EA-7C41-8DA0-2789877D32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557AB90-C211-294C-847E-77F7ACE184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02BC651-A8DF-8843-AF32-BD90A51C9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40F7-FA04-BD47-BF7D-C31EDC7E7784}" type="datetimeFigureOut">
              <a:rPr lang="es-MX" smtClean="0"/>
              <a:t>29/07/20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EC35342-777D-C04E-B603-177470312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82573F1-66D7-FC46-8676-CB1270B95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6A99-A0E3-BE46-9F96-0C2CB59CCE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5521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349B6C9-9D18-5A45-AAA8-6BBE92285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C707C49-DF4F-0C40-87C1-07B7670F1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179DE1-5C77-7342-8F46-47023292E5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540F7-FA04-BD47-BF7D-C31EDC7E7784}" type="datetimeFigureOut">
              <a:rPr lang="es-MX" smtClean="0"/>
              <a:t>29/07/20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55777F-8D8D-4F4C-9B1F-5DD78D9437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F50C4B-2D26-E044-A913-03308E9CF3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16A99-A0E3-BE46-9F96-0C2CB59CCE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6430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286DE1-161E-B846-B137-0CAC15CA64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2782948-4DBE-204D-AB9E-B65E067054A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F7C6C7A-7836-0E41-9BFD-004E537367CE}"/>
              </a:ext>
            </a:extLst>
          </p:cNvPr>
          <p:cNvSpPr txBox="1">
            <a:spLocks/>
          </p:cNvSpPr>
          <p:nvPr/>
        </p:nvSpPr>
        <p:spPr>
          <a:xfrm>
            <a:off x="2280308" y="2438401"/>
            <a:ext cx="8001000" cy="1690314"/>
          </a:xfrm>
          <a:prstGeom prst="rect">
            <a:avLst/>
          </a:prstGeom>
          <a:effectLst>
            <a:outerShdw blurRad="254000" dir="2700000" algn="tl" rotWithShape="0">
              <a:srgbClr val="000000">
                <a:alpha val="20000"/>
              </a:srgbClr>
            </a:outerShdw>
          </a:effectLst>
        </p:spPr>
        <p:txBody>
          <a:bodyPr anchor="b" anchorCtr="0"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0" i="0" kern="1200">
                <a:solidFill>
                  <a:schemeClr val="bg1"/>
                </a:solidFill>
                <a:latin typeface="Gill Sans MT"/>
                <a:ea typeface="+mj-ea"/>
                <a:cs typeface="Gill Sans MT"/>
              </a:defRPr>
            </a:lvl1pPr>
          </a:lstStyle>
          <a:p>
            <a:pPr algn="ctr"/>
            <a:endParaRPr lang="en-US" sz="3600" b="1" dirty="0">
              <a:latin typeface="Gill Sans MT" panose="020B0502020104020203" pitchFamily="34" charset="77"/>
            </a:endParaRPr>
          </a:p>
          <a:p>
            <a:pPr algn="ctr"/>
            <a:r>
              <a:rPr lang="en-US" sz="3600" b="1" dirty="0">
                <a:latin typeface="Gill Sans MT" panose="020B0502020104020203" pitchFamily="34" charset="77"/>
              </a:rPr>
              <a:t>RECURSOS HUMANOS</a:t>
            </a:r>
          </a:p>
          <a:p>
            <a:pPr algn="ctr"/>
            <a:r>
              <a:rPr lang="en-US" sz="3600" b="1" dirty="0" err="1">
                <a:latin typeface="Gill Sans MT" panose="020B0502020104020203" pitchFamily="34" charset="77"/>
              </a:rPr>
              <a:t>Buenas</a:t>
            </a:r>
            <a:r>
              <a:rPr lang="en-US" sz="3600" b="1" dirty="0">
                <a:latin typeface="Gill Sans MT" panose="020B0502020104020203" pitchFamily="34" charset="77"/>
              </a:rPr>
              <a:t> </a:t>
            </a:r>
            <a:r>
              <a:rPr lang="en-US" sz="3600" b="1" dirty="0" err="1">
                <a:latin typeface="Gill Sans MT" panose="020B0502020104020203" pitchFamily="34" charset="77"/>
              </a:rPr>
              <a:t>prácticas</a:t>
            </a:r>
            <a:r>
              <a:rPr lang="en-US" sz="3600" b="1" dirty="0">
                <a:latin typeface="Gill Sans MT" panose="020B0502020104020203" pitchFamily="34" charset="77"/>
              </a:rPr>
              <a:t> </a:t>
            </a:r>
            <a:r>
              <a:rPr lang="en-US" sz="3600" b="1" dirty="0" err="1">
                <a:latin typeface="Gill Sans MT" panose="020B0502020104020203" pitchFamily="34" charset="77"/>
              </a:rPr>
              <a:t>en</a:t>
            </a:r>
            <a:r>
              <a:rPr lang="en-US" sz="3600" b="1" dirty="0">
                <a:latin typeface="Gill Sans MT" panose="020B0502020104020203" pitchFamily="34" charset="77"/>
              </a:rPr>
              <a:t> una </a:t>
            </a:r>
            <a:r>
              <a:rPr lang="en-US" sz="3600" b="1" dirty="0" err="1">
                <a:latin typeface="Gill Sans MT" panose="020B0502020104020203" pitchFamily="34" charset="77"/>
              </a:rPr>
              <a:t>organización</a:t>
            </a:r>
            <a:endParaRPr lang="en-US" sz="3600" b="1" dirty="0">
              <a:latin typeface="Gill Sans MT" panose="020B0502020104020203" pitchFamily="34" charset="77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692929A-B1B7-C84C-80A6-3D02CC5D154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739589" y="358445"/>
            <a:ext cx="2567368" cy="1034650"/>
          </a:xfrm>
          <a:prstGeom prst="rect">
            <a:avLst/>
          </a:prstGeom>
          <a:effectLst>
            <a:outerShdw blurRad="254000" dir="2700000" algn="tl" rotWithShape="0">
              <a:srgbClr val="000000">
                <a:alpha val="2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92563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49034"/>
            <a:ext cx="10515600" cy="1325563"/>
          </a:xfrm>
        </p:spPr>
        <p:txBody>
          <a:bodyPr/>
          <a:lstStyle/>
          <a:p>
            <a:r>
              <a:rPr lang="es-ES" dirty="0">
                <a:solidFill>
                  <a:srgbClr val="C00000"/>
                </a:solidFill>
                <a:latin typeface="Gill Sans MT" panose="020B0502020104020203" pitchFamily="34" charset="77"/>
              </a:rPr>
              <a:t>Clima laboral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79776" y="1450848"/>
            <a:ext cx="8936736" cy="504202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Es responsabilidad del área de Capital Humano el diagnóstico y monitoreo constante del clima organizacional, así como proponer estrategias de mejora Encuestas de clima laboral generales y anónimas (anuales o semestrales).</a:t>
            </a:r>
          </a:p>
          <a:p>
            <a:pPr lvl="1"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Encuestas por área o mesas de trabajo para conocer el sentir de los colaboradores y las problemáticas por departamento.</a:t>
            </a:r>
          </a:p>
          <a:p>
            <a:pPr lvl="1"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Entrevistas personales (a directivos y a personal de línea) de diagnóstico, apoyo, levantamiento de información e ideas.</a:t>
            </a:r>
          </a:p>
          <a:p>
            <a:pPr lvl="1"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Buzón de sugerencias y quejas.</a:t>
            </a:r>
          </a:p>
          <a:p>
            <a:pPr algn="just"/>
            <a:endParaRPr lang="es-ES" sz="1700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  <a:p>
            <a:pPr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Velar por la integridad de cada miembro de la organización, el buen trato y el respeto como claves de un buen clima laboral.</a:t>
            </a:r>
          </a:p>
          <a:p>
            <a:pPr algn="just"/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  <a:p>
            <a:pPr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Medición de la satisfacción laboral, de las problemáticas más recurrentes, del impacto de las implementaciones.</a:t>
            </a:r>
          </a:p>
          <a:p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</p:txBody>
      </p:sp>
      <p:pic>
        <p:nvPicPr>
          <p:cNvPr id="7" name="Gráfico 6" descr="Éxito de grupo">
            <a:extLst>
              <a:ext uri="{FF2B5EF4-FFF2-40B4-BE49-F238E27FC236}">
                <a16:creationId xmlns:a16="http://schemas.microsoft.com/office/drawing/2014/main" id="{924826AB-BA1B-1B4D-9753-2C0CF2F46F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0144" y="2059624"/>
            <a:ext cx="2269236" cy="2269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441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C00000"/>
                </a:solidFill>
                <a:latin typeface="Gill Sans MT" panose="020B0502020104020203" pitchFamily="34" charset="77"/>
              </a:rPr>
              <a:t>Cultura Organizacional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23744" y="1698880"/>
            <a:ext cx="9183624" cy="4351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El área de Capital Humano deberá impulsar y promover la cultura y el sentido de pertenencia a través de cada una de sus estrategias, actividades, trato. </a:t>
            </a:r>
          </a:p>
          <a:p>
            <a:pPr lvl="1"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Creación de documentos institucionales que reflejen la identidad y cultura de la organización: misión, visión, valores, filosofía, estilo de trabajo y de liderazgo, etc.</a:t>
            </a:r>
          </a:p>
          <a:p>
            <a:pPr lvl="1"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Redacción y envío de comunicados organizacionales (para recordar lineamientos y elementos de cultura, dar aviso de cambios, etc.)</a:t>
            </a:r>
          </a:p>
          <a:p>
            <a:pPr lvl="1"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Intranet que cuente con los documentos oficiales de la organización, donde se suba otra información de interés, se refuercen los valores y los colaboradores puedan visualizar promociones, vender cosas, etc.</a:t>
            </a:r>
          </a:p>
          <a:p>
            <a:pPr lvl="1"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Organización de actividades de integración donde se fomente la convivencia y se promuevan los valores.</a:t>
            </a:r>
          </a:p>
        </p:txBody>
      </p:sp>
      <p:pic>
        <p:nvPicPr>
          <p:cNvPr id="5" name="Gráfico 4" descr="Lluvia de ideas de grupo">
            <a:extLst>
              <a:ext uri="{FF2B5EF4-FFF2-40B4-BE49-F238E27FC236}">
                <a16:creationId xmlns:a16="http://schemas.microsoft.com/office/drawing/2014/main" id="{C73F94A0-0101-CB47-810C-4589E76CAB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2984" y="2107692"/>
            <a:ext cx="2157984" cy="2157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762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C00000"/>
                </a:solidFill>
                <a:latin typeface="Gill Sans MT" panose="020B0502020104020203" pitchFamily="34" charset="77"/>
              </a:rPr>
              <a:t>Responsabilidad Social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72384" y="1825625"/>
            <a:ext cx="8281416" cy="43513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Un área que puede nacer del departamento de Capital Humano es la de Responsabilidad Social (no sólo corresponde a las empresas, también a </a:t>
            </a:r>
            <a:r>
              <a:rPr lang="es-E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OSCs</a:t>
            </a: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). </a:t>
            </a:r>
          </a:p>
          <a:p>
            <a:pPr algn="just"/>
            <a:endParaRPr lang="es-ES" sz="1900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  <a:p>
            <a:pPr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La Responsabilidad Social implica todo un estilo de ética y mejores prácticas. Algunas son:</a:t>
            </a:r>
          </a:p>
          <a:p>
            <a:pPr lvl="1"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Gobierno organizacional/ Consejo.</a:t>
            </a:r>
          </a:p>
          <a:p>
            <a:pPr lvl="1"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Promoción y respeto a los derechos humanos de los colaboradores y grupos de interés.</a:t>
            </a:r>
          </a:p>
          <a:p>
            <a:pPr lvl="1"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Estrategias a favor del medio ambiente (reciclaje, ahorro, bajas emisiones de CO2).</a:t>
            </a:r>
          </a:p>
          <a:p>
            <a:pPr lvl="1"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Protección civil: brigadas de seguridad e higiene.</a:t>
            </a:r>
          </a:p>
          <a:p>
            <a:pPr lvl="1"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Compromiso ético y social con grupos de interés (beneficiarios, donantes, proveedores, familias de los colaboradores, </a:t>
            </a:r>
            <a:r>
              <a:rPr lang="es-E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etc</a:t>
            </a: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). </a:t>
            </a:r>
          </a:p>
        </p:txBody>
      </p:sp>
      <p:pic>
        <p:nvPicPr>
          <p:cNvPr id="6" name="Gráfico 5" descr="Conexiones">
            <a:extLst>
              <a:ext uri="{FF2B5EF4-FFF2-40B4-BE49-F238E27FC236}">
                <a16:creationId xmlns:a16="http://schemas.microsoft.com/office/drawing/2014/main" id="{B3BDB441-4A8A-7B4B-B070-50D5674C39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6448" y="2506725"/>
            <a:ext cx="2292096" cy="2292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960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200" b="1" dirty="0">
                <a:solidFill>
                  <a:srgbClr val="C00000"/>
                </a:solidFill>
                <a:latin typeface="Gill Sans MT" panose="020B0502020104020203" pitchFamily="34" charset="77"/>
              </a:rPr>
              <a:t>Funciones y alcances del área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Planeación y estrategia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Contratación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Administración del personal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Estructura organizacional y distribución de funciones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Retribución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Relaciones laborales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Capacitación y desarrollo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Clima laboral 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Cultura Organizacional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Responsabilidad Social Interna</a:t>
            </a:r>
          </a:p>
          <a:p>
            <a:pPr marL="514350" indent="-514350">
              <a:buFont typeface="+mj-lt"/>
              <a:buAutoNum type="arabicPeriod"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560568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C00000"/>
                </a:solidFill>
                <a:latin typeface="Gill Sans MT" panose="020B0502020104020203" pitchFamily="34" charset="77"/>
              </a:rPr>
              <a:t>Planeación y estrategia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35902" y="1850052"/>
            <a:ext cx="8351242" cy="40795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Planeación anual de estrategias de Capital Humano de la organización alineada a los objetivos generales.</a:t>
            </a:r>
          </a:p>
          <a:p>
            <a:pPr algn="just"/>
            <a:endParaRPr lang="es-ES" sz="1800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  <a:p>
            <a:pPr algn="just"/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Asignación por parte de la dirección del presupuesto para el área y distribución del mismo (para un plan realista y rentable).</a:t>
            </a:r>
          </a:p>
          <a:p>
            <a:pPr algn="just"/>
            <a:endParaRPr lang="es-ES" sz="1800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  <a:p>
            <a:pPr algn="just"/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Análisis del personal necesario para soportar el crecimiento de la organización o las etapas que enfrenta. (diseño de la estructura organizacional ideal).</a:t>
            </a:r>
          </a:p>
          <a:p>
            <a:pPr algn="just"/>
            <a:endParaRPr lang="es-ES" sz="1800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  <a:p>
            <a:pPr algn="just"/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Definición de estrategias de Capital Humano integrales (abarcando todas sus funciones para un alcance e impacto real en la organización).</a:t>
            </a:r>
          </a:p>
          <a:p>
            <a:pPr marL="0" indent="0" algn="just">
              <a:buNone/>
            </a:pPr>
            <a:endParaRPr lang="es-ES" sz="3200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  <a:p>
            <a:endParaRPr lang="es-ES" sz="3200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</p:txBody>
      </p:sp>
      <p:pic>
        <p:nvPicPr>
          <p:cNvPr id="5" name="Gráfico 4" descr="Diana">
            <a:extLst>
              <a:ext uri="{FF2B5EF4-FFF2-40B4-BE49-F238E27FC236}">
                <a16:creationId xmlns:a16="http://schemas.microsoft.com/office/drawing/2014/main" id="{5DF6207B-A740-A745-8981-915501E7CA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4256" y="2313432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359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226" y="349837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s-ES" dirty="0">
                <a:solidFill>
                  <a:srgbClr val="C00000"/>
                </a:solidFill>
                <a:latin typeface="Gill Sans MT" panose="020B0502020104020203" pitchFamily="34" charset="77"/>
              </a:rPr>
            </a:br>
            <a:r>
              <a:rPr lang="es-ES" dirty="0">
                <a:solidFill>
                  <a:srgbClr val="C00000"/>
                </a:solidFill>
                <a:latin typeface="Gill Sans MT" panose="020B0502020104020203" pitchFamily="34" charset="77"/>
              </a:rPr>
              <a:t>Empleo y contratación</a:t>
            </a:r>
            <a:br>
              <a:rPr lang="es-ES" dirty="0">
                <a:solidFill>
                  <a:srgbClr val="C00000"/>
                </a:solidFill>
                <a:latin typeface="Gill Sans MT" panose="020B0502020104020203" pitchFamily="34" charset="77"/>
              </a:rPr>
            </a:br>
            <a:endParaRPr lang="es-ES" dirty="0">
              <a:solidFill>
                <a:srgbClr val="C00000"/>
              </a:solidFill>
              <a:latin typeface="Gill Sans MT" panose="020B0502020104020203" pitchFamily="34" charset="77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08949" y="1492837"/>
            <a:ext cx="8885817" cy="4629997"/>
          </a:xfrm>
        </p:spPr>
        <p:txBody>
          <a:bodyPr>
            <a:normAutofit/>
          </a:bodyPr>
          <a:lstStyle/>
          <a:p>
            <a:pPr algn="just"/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Estrategias  y políticas de reclutamiento y selección</a:t>
            </a:r>
          </a:p>
          <a:p>
            <a:pPr lvl="1" algn="just"/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Canales, responsables, proveedores, tipos de pruebas y exámenes a aplicar por puesto, tiempos por vacante, etc.</a:t>
            </a:r>
          </a:p>
          <a:p>
            <a:pPr lvl="1" algn="just"/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Seguimiento al proceso de reclutamiento en colaboración con los departamentos a los que presta servicio.</a:t>
            </a:r>
          </a:p>
          <a:p>
            <a:pPr lvl="1" algn="just"/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Proceso de selección y contratación de los candidatos. Ofertas laborales.</a:t>
            </a:r>
          </a:p>
          <a:p>
            <a:pPr lvl="1" algn="just"/>
            <a:endParaRPr lang="es-ES" sz="200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  <a:p>
            <a:pPr algn="just"/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Definición de perfiles y descripciones para cada puesto.</a:t>
            </a:r>
          </a:p>
          <a:p>
            <a:pPr marL="0" indent="0" algn="just">
              <a:buNone/>
            </a:pPr>
            <a:endParaRPr lang="es-ES" sz="200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  <a:p>
            <a:pPr algn="just"/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Planes y material de inducción y familiarización al organización, por organización, por puesto (manual, videos, script)..</a:t>
            </a:r>
          </a:p>
          <a:p>
            <a:pPr algn="just"/>
            <a:endParaRPr lang="es-ES" sz="200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  <a:p>
            <a:pPr algn="just"/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Proceso de ingreso (material y lugar de trabajo listos, reunión con jefe directo, etc.)</a:t>
            </a:r>
          </a:p>
          <a:p>
            <a:pPr marL="0" indent="0">
              <a:buNone/>
            </a:pPr>
            <a:endParaRPr lang="es-ES" sz="2400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</p:txBody>
      </p:sp>
      <p:pic>
        <p:nvPicPr>
          <p:cNvPr id="5" name="Gráfico 4" descr="Identificación de empleado">
            <a:extLst>
              <a:ext uri="{FF2B5EF4-FFF2-40B4-BE49-F238E27FC236}">
                <a16:creationId xmlns:a16="http://schemas.microsoft.com/office/drawing/2014/main" id="{4206EC4E-24F8-204B-ADAD-3D12564DDB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5760" y="2094873"/>
            <a:ext cx="1904103" cy="190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720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C00000"/>
                </a:solidFill>
                <a:latin typeface="Gill Sans MT" panose="020B0502020104020203" pitchFamily="34" charset="77"/>
              </a:rPr>
              <a:t>Administración de personal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26746" y="1616075"/>
            <a:ext cx="8927054" cy="4876800"/>
          </a:xfrm>
        </p:spPr>
        <p:txBody>
          <a:bodyPr>
            <a:noAutofit/>
          </a:bodyPr>
          <a:lstStyle/>
          <a:p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Gestión de incidencias, control de ausentismo, permisos.</a:t>
            </a:r>
          </a:p>
          <a:p>
            <a:endParaRPr lang="es-ES" sz="100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  <a:p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Seguimiento y administración de procesos:</a:t>
            </a:r>
          </a:p>
          <a:p>
            <a:pPr lvl="1"/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Altas, bajas, modificaciones del salario, incapacidades y trámites ante el IMSS.</a:t>
            </a:r>
          </a:p>
          <a:p>
            <a:pPr lvl="1"/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INFONAVIT, FONACOT para los trabajadores.</a:t>
            </a:r>
          </a:p>
          <a:p>
            <a:pPr lvl="1"/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Pagos correctos a los colaboradores.</a:t>
            </a:r>
          </a:p>
          <a:p>
            <a:pPr lvl="1"/>
            <a:endParaRPr lang="es-ES" sz="100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  <a:p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Búsqueda de mejores prácticas según la LFT: </a:t>
            </a:r>
          </a:p>
          <a:p>
            <a:pPr lvl="1"/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Sueldo y compensaciones 100% por nómina.</a:t>
            </a:r>
          </a:p>
          <a:p>
            <a:pPr lvl="1"/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Primas vacacionales, dominicales, de antigüedad, horas extra.</a:t>
            </a:r>
          </a:p>
          <a:p>
            <a:pPr lvl="1"/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Liquidaciones de ley</a:t>
            </a:r>
          </a:p>
          <a:p>
            <a:pPr lvl="1"/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Caja y fondo de ahorro (opcional)</a:t>
            </a:r>
          </a:p>
          <a:p>
            <a:pPr lvl="1"/>
            <a:endParaRPr lang="es-ES" sz="100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  <a:p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Monitoreo de indicadores como: rotación, ausentismo, bajas, finiquitos, etc.</a:t>
            </a:r>
          </a:p>
        </p:txBody>
      </p:sp>
      <p:pic>
        <p:nvPicPr>
          <p:cNvPr id="5" name="Gráfico 4" descr="Público de destino">
            <a:extLst>
              <a:ext uri="{FF2B5EF4-FFF2-40B4-BE49-F238E27FC236}">
                <a16:creationId xmlns:a16="http://schemas.microsoft.com/office/drawing/2014/main" id="{B778F14D-97BF-0B48-9673-E8D781CBBA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1272" y="2593848"/>
            <a:ext cx="2063496" cy="206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291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C00000"/>
                </a:solidFill>
                <a:latin typeface="Gill Sans MT" panose="020B0502020104020203" pitchFamily="34" charset="77"/>
              </a:rPr>
              <a:t>Retribución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05192" y="1690688"/>
            <a:ext cx="9248608" cy="5361517"/>
          </a:xfrm>
        </p:spPr>
        <p:txBody>
          <a:bodyPr>
            <a:normAutofit/>
          </a:bodyPr>
          <a:lstStyle/>
          <a:p>
            <a:pPr algn="just"/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Esquemas de compensación atractivos y según mejores prácticas.</a:t>
            </a:r>
          </a:p>
          <a:p>
            <a:pPr lvl="1" algn="just"/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Tabuladores salariales actualizados y competitivos (estudio de mercado, equilibrio interno en sueldo a puestos semejantes).</a:t>
            </a:r>
          </a:p>
          <a:p>
            <a:pPr lvl="1" algn="just"/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Definición de bonos, comisiones, compensaciones variables, según presupuesto y logros de la organización y de los equipos de trabajo (rentables). </a:t>
            </a:r>
          </a:p>
          <a:p>
            <a:pPr lvl="1" algn="just"/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Esquema de prestaciones superiores a las de ley: seguro de gastos médicos, seguro de vida, guardería, ayuda para la educación de los hijos, servicio de estacionamiento, ayudas de transporte, vales de despensa, etc.</a:t>
            </a:r>
          </a:p>
          <a:p>
            <a:pPr marL="274320" lvl="1" indent="0" algn="just">
              <a:buNone/>
            </a:pPr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  <a:p>
            <a:pPr algn="just"/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Implementación de incentivos no económicos: derecho a home office, horarios flexibles, reconocimientos.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</p:txBody>
      </p:sp>
      <p:pic>
        <p:nvPicPr>
          <p:cNvPr id="5" name="Gráfico 4" descr="Monedas">
            <a:extLst>
              <a:ext uri="{FF2B5EF4-FFF2-40B4-BE49-F238E27FC236}">
                <a16:creationId xmlns:a16="http://schemas.microsoft.com/office/drawing/2014/main" id="{AF76E941-A56C-1D45-9EC0-9EEE33EB0A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3568" y="2321711"/>
            <a:ext cx="2044232" cy="204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165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C00000"/>
                </a:solidFill>
                <a:latin typeface="Gill Sans MT" panose="020B0502020104020203" pitchFamily="34" charset="77"/>
              </a:rPr>
              <a:t>Relaciones laborales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50592" y="1825625"/>
            <a:ext cx="8903208" cy="4351338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Relación legal patrón empleado Seguimiento a procesos legales de contrataciones, bajas, demandas, riesgos, etc.</a:t>
            </a:r>
          </a:p>
          <a:p>
            <a:pPr lvl="1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Sindicatos blancos, negociación con otros sindicatos.</a:t>
            </a:r>
          </a:p>
          <a:p>
            <a:pPr lvl="1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Reglamento interno de trabajo registrado en la JCA</a:t>
            </a:r>
          </a:p>
          <a:p>
            <a:pPr lvl="1"/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  <a:p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Disciplina laboral interna:</a:t>
            </a:r>
          </a:p>
          <a:p>
            <a:pPr lvl="1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Políticas y reglamentos de Recursos Humanos.</a:t>
            </a:r>
          </a:p>
          <a:p>
            <a:pPr lvl="1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Creación e implementación de Código de Ética y Conducta.</a:t>
            </a:r>
          </a:p>
          <a:p>
            <a:pPr lvl="1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Amonestaciones y actas administrativas.</a:t>
            </a:r>
          </a:p>
        </p:txBody>
      </p:sp>
      <p:pic>
        <p:nvPicPr>
          <p:cNvPr id="5" name="Gráfico 4" descr="Apretón de manos">
            <a:extLst>
              <a:ext uri="{FF2B5EF4-FFF2-40B4-BE49-F238E27FC236}">
                <a16:creationId xmlns:a16="http://schemas.microsoft.com/office/drawing/2014/main" id="{F59B12CE-3A62-6E42-89D4-621F060234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5072" y="1987296"/>
            <a:ext cx="2414016" cy="2414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016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C00000"/>
                </a:solidFill>
                <a:latin typeface="Gill Sans MT" panose="020B0502020104020203" pitchFamily="34" charset="77"/>
              </a:rPr>
              <a:t>Capacitación y Desarrollo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913888" y="1593977"/>
            <a:ext cx="8613648" cy="489889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Planes de capacitación internos que incluyan:</a:t>
            </a:r>
          </a:p>
          <a:p>
            <a:pPr lvl="1"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Capacitación técnica y especialización (por departamento y puesto).</a:t>
            </a:r>
          </a:p>
          <a:p>
            <a:pPr lvl="1"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Formación humana, laboral, en valores (general o por área).</a:t>
            </a:r>
          </a:p>
          <a:p>
            <a:pPr lvl="1"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Programa de formación y capacitación a equipos de liderazgo (directores, gerentes: conferencias, cursos, </a:t>
            </a:r>
            <a:r>
              <a:rPr lang="es-E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coaching</a:t>
            </a: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 personalizado).</a:t>
            </a:r>
          </a:p>
          <a:p>
            <a:pPr lvl="1"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Programa de becas de estudio de diplomados, maestrías o cursos en universidades o institutos especializados.</a:t>
            </a:r>
          </a:p>
          <a:p>
            <a:pPr algn="just"/>
            <a:endParaRPr lang="es-ES" sz="1400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  <a:p>
            <a:pPr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Planes de carrera:</a:t>
            </a:r>
          </a:p>
          <a:p>
            <a:pPr lvl="1"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Esquema de plan de carrera por puesto (crecimiento trasversal y vertical). </a:t>
            </a:r>
          </a:p>
          <a:p>
            <a:pPr lvl="1" algn="just"/>
            <a:endParaRPr lang="es-ES" sz="1000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  <a:p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Medición del impacto en mayor productividad, menor cantidad de errores, menor rotación.</a:t>
            </a:r>
          </a:p>
        </p:txBody>
      </p:sp>
      <p:pic>
        <p:nvPicPr>
          <p:cNvPr id="5" name="Gráfico 4" descr="Crecimiento empresarial">
            <a:extLst>
              <a:ext uri="{FF2B5EF4-FFF2-40B4-BE49-F238E27FC236}">
                <a16:creationId xmlns:a16="http://schemas.microsoft.com/office/drawing/2014/main" id="{FE6D6502-B106-644E-90B0-152D03A35C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8912" y="2526062"/>
            <a:ext cx="2292096" cy="2292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802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C00000"/>
                </a:solidFill>
                <a:latin typeface="Gill Sans MT" panose="020B0502020104020203" pitchFamily="34" charset="77"/>
              </a:rPr>
              <a:t>Evaluaciones de Desempeño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23744" y="1539240"/>
            <a:ext cx="9229344" cy="5057454"/>
          </a:xfrm>
        </p:spPr>
        <p:txBody>
          <a:bodyPr>
            <a:normAutofit fontScale="92500" lnSpcReduction="20000"/>
          </a:bodyPr>
          <a:lstStyle/>
          <a:p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Diseño de un sistema de evaluación de desempeño estandarizado y periódico</a:t>
            </a:r>
          </a:p>
          <a:p>
            <a:pPr lvl="1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Evaluación por KPIS (cuantitativo).</a:t>
            </a:r>
          </a:p>
          <a:p>
            <a:pPr lvl="1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Evaluación por competencias (cualitativo).</a:t>
            </a:r>
          </a:p>
          <a:p>
            <a:pPr lvl="1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Evaluación de liderazgo (mandos medios y directivos).</a:t>
            </a:r>
          </a:p>
          <a:p>
            <a:pPr lvl="1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Evaluaciones 360 (evalúa el jefe, el par, el subordinado y aquellos con quienes tiene interacción.</a:t>
            </a:r>
          </a:p>
          <a:p>
            <a:endParaRPr lang="es-ES" sz="1200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  <a:p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Diseño de sistemas de comunicación de resultados y retroalimentación</a:t>
            </a:r>
          </a:p>
          <a:p>
            <a:pPr lvl="1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Compromisos y planes ante bajo rendimiento.</a:t>
            </a:r>
          </a:p>
          <a:p>
            <a:pPr lvl="1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Incentivos, promociones o bonos cuando hay buenos resultados.</a:t>
            </a:r>
          </a:p>
          <a:p>
            <a:pPr lvl="1"/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77"/>
            </a:endParaRPr>
          </a:p>
          <a:p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77"/>
              </a:rPr>
              <a:t>Medición de la productividad, cualificación del personal para el puesto y la mejora del desempeño por persona, por área, por periodos.</a:t>
            </a:r>
          </a:p>
        </p:txBody>
      </p:sp>
      <p:pic>
        <p:nvPicPr>
          <p:cNvPr id="5" name="Gráfico 4" descr="Lista de comprobación RTL">
            <a:extLst>
              <a:ext uri="{FF2B5EF4-FFF2-40B4-BE49-F238E27FC236}">
                <a16:creationId xmlns:a16="http://schemas.microsoft.com/office/drawing/2014/main" id="{84336E89-03BF-DE49-B9EF-789E2BEB6F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8912" y="2148840"/>
            <a:ext cx="2154936" cy="2154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557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DADD12B9AC8547ADDEB39D8078768C" ma:contentTypeVersion="223" ma:contentTypeDescription="Create a new document." ma:contentTypeScope="" ma:versionID="0a6331ce40b3413c9e35facb82c64138">
  <xsd:schema xmlns:xsd="http://www.w3.org/2001/XMLSchema" xmlns:xs="http://www.w3.org/2001/XMLSchema" xmlns:p="http://schemas.microsoft.com/office/2006/metadata/properties" xmlns:ns1="http://schemas.microsoft.com/sharepoint/v3" xmlns:ns2="f9347bd1-0b38-455a-9452-b4e67971548e" xmlns:ns3="80964fa5-9e98-4434-bf74-193e10d14e3e" targetNamespace="http://schemas.microsoft.com/office/2006/metadata/properties" ma:root="true" ma:fieldsID="2867b393a038e9aa09be141533ec7737" ns1:_="" ns2:_="" ns3:_="">
    <xsd:import namespace="http://schemas.microsoft.com/sharepoint/v3"/>
    <xsd:import namespace="f9347bd1-0b38-455a-9452-b4e67971548e"/>
    <xsd:import namespace="80964fa5-9e98-4434-bf74-193e10d14e3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347bd1-0b38-455a-9452-b4e67971548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964fa5-9e98-4434-bf74-193e10d14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AutoKeyPoints" ma:index="2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Flow_SignoffStatus xmlns="80964fa5-9e98-4434-bf74-193e10d14e3e" xsi:nil="true"/>
    <_dlc_DocId xmlns="f9347bd1-0b38-455a-9452-b4e67971548e">XTWU6KEWX26W-777071957-178526</_dlc_DocId>
    <_dlc_DocIdUrl xmlns="f9347bd1-0b38-455a-9452-b4e67971548e">
      <Url>https://socialimpact.sharepoint.com/sites/ops/q0175231600001/_layouts/15/DocIdRedir.aspx?ID=XTWU6KEWX26W-777071957-178526</Url>
      <Description>XTWU6KEWX26W-777071957-178526</Description>
    </_dlc_DocIdUrl>
  </documentManagement>
</p:properties>
</file>

<file path=customXml/itemProps1.xml><?xml version="1.0" encoding="utf-8"?>
<ds:datastoreItem xmlns:ds="http://schemas.openxmlformats.org/officeDocument/2006/customXml" ds:itemID="{6B2DDFE7-A884-44EA-B653-C4A0C525BD06}"/>
</file>

<file path=customXml/itemProps2.xml><?xml version="1.0" encoding="utf-8"?>
<ds:datastoreItem xmlns:ds="http://schemas.openxmlformats.org/officeDocument/2006/customXml" ds:itemID="{9CCD4F6B-C295-4513-A322-8BE8F8568F72}"/>
</file>

<file path=customXml/itemProps3.xml><?xml version="1.0" encoding="utf-8"?>
<ds:datastoreItem xmlns:ds="http://schemas.openxmlformats.org/officeDocument/2006/customXml" ds:itemID="{0FF1773F-2A85-4399-9026-D59D5147F262}"/>
</file>

<file path=customXml/itemProps4.xml><?xml version="1.0" encoding="utf-8"?>
<ds:datastoreItem xmlns:ds="http://schemas.openxmlformats.org/officeDocument/2006/customXml" ds:itemID="{D95F55A6-A52C-41ED-8ED8-382424CAB44C}"/>
</file>

<file path=docProps/app.xml><?xml version="1.0" encoding="utf-8"?>
<Properties xmlns="http://schemas.openxmlformats.org/officeDocument/2006/extended-properties" xmlns:vt="http://schemas.openxmlformats.org/officeDocument/2006/docPropsVTypes">
  <TotalTime>1275</TotalTime>
  <Words>1095</Words>
  <Application>Microsoft Macintosh PowerPoint</Application>
  <PresentationFormat>Panorámica</PresentationFormat>
  <Paragraphs>112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Gill Sans MT</vt:lpstr>
      <vt:lpstr>Tema de Office</vt:lpstr>
      <vt:lpstr>Presentación de PowerPoint</vt:lpstr>
      <vt:lpstr>Funciones y alcances del área</vt:lpstr>
      <vt:lpstr>Planeación y estrategia</vt:lpstr>
      <vt:lpstr> Empleo y contratación </vt:lpstr>
      <vt:lpstr>Administración de personal</vt:lpstr>
      <vt:lpstr>Retribución</vt:lpstr>
      <vt:lpstr>Relaciones laborales</vt:lpstr>
      <vt:lpstr>Capacitación y Desarrollo</vt:lpstr>
      <vt:lpstr>Evaluaciones de Desempeño</vt:lpstr>
      <vt:lpstr>Clima laboral</vt:lpstr>
      <vt:lpstr>Cultura Organizacional</vt:lpstr>
      <vt:lpstr>Responsabilidad Social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Paquete de solución “Gobernanza”</dc:title>
  <dc:creator>Microsoft Office User</dc:creator>
  <cp:lastModifiedBy>Lucía Rebollo</cp:lastModifiedBy>
  <cp:revision>131</cp:revision>
  <dcterms:created xsi:type="dcterms:W3CDTF">2020-01-15T19:06:39Z</dcterms:created>
  <dcterms:modified xsi:type="dcterms:W3CDTF">2020-07-29T22:14:25Z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0x01010015DADD12B9AC8547ADDEB39D8078768C</vt:lpwstr>
  </property>
  <property fmtid="{D5CDD505-2E9C-101B-9397-08002B2CF9AE}" pid="3" name="_dlc_DocIdItemGuid">
    <vt:lpwstr>8a1f5af5-3b14-4455-aac4-cdd48f3f237b</vt:lpwstr>
  </property>
</Properties>
</file>